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32"/>
  </p:notesMasterIdLst>
  <p:sldIdLst>
    <p:sldId id="258" r:id="rId2"/>
    <p:sldId id="300" r:id="rId3"/>
    <p:sldId id="264" r:id="rId4"/>
    <p:sldId id="265" r:id="rId5"/>
    <p:sldId id="331" r:id="rId6"/>
    <p:sldId id="301" r:id="rId7"/>
    <p:sldId id="287" r:id="rId8"/>
    <p:sldId id="288" r:id="rId9"/>
    <p:sldId id="327" r:id="rId10"/>
    <p:sldId id="292" r:id="rId11"/>
    <p:sldId id="293" r:id="rId12"/>
    <p:sldId id="294" r:id="rId13"/>
    <p:sldId id="329" r:id="rId14"/>
    <p:sldId id="334" r:id="rId15"/>
    <p:sldId id="323" r:id="rId16"/>
    <p:sldId id="299" r:id="rId17"/>
    <p:sldId id="305" r:id="rId18"/>
    <p:sldId id="306" r:id="rId19"/>
    <p:sldId id="277" r:id="rId20"/>
    <p:sldId id="297" r:id="rId21"/>
    <p:sldId id="298" r:id="rId22"/>
    <p:sldId id="308" r:id="rId23"/>
    <p:sldId id="332" r:id="rId24"/>
    <p:sldId id="310" r:id="rId25"/>
    <p:sldId id="311" r:id="rId26"/>
    <p:sldId id="333" r:id="rId27"/>
    <p:sldId id="319" r:id="rId28"/>
    <p:sldId id="312" r:id="rId29"/>
    <p:sldId id="313" r:id="rId30"/>
    <p:sldId id="31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8706"/>
    <p:restoredTop sz="95707"/>
  </p:normalViewPr>
  <p:slideViewPr>
    <p:cSldViewPr snapToGrid="0">
      <p:cViewPr varScale="1">
        <p:scale>
          <a:sx n="109" d="100"/>
          <a:sy n="109" d="100"/>
        </p:scale>
        <p:origin x="49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2" d="100"/>
          <a:sy n="82" d="100"/>
        </p:scale>
        <p:origin x="335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6F4102-75BA-C44A-9F0F-356308F3B358}"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FAC7FD16-51DA-B94C-9D85-B291F480E4CB}">
      <dgm:prSet phldrT="[Text]" custT="1"/>
      <dgm:spPr/>
      <dgm:t>
        <a:bodyPr/>
        <a:lstStyle/>
        <a:p>
          <a:r>
            <a:rPr lang="en-US" sz="1400" dirty="0"/>
            <a:t>Steering</a:t>
          </a:r>
        </a:p>
        <a:p>
          <a:r>
            <a:rPr lang="en-US" sz="1400" dirty="0"/>
            <a:t> Committee</a:t>
          </a:r>
        </a:p>
      </dgm:t>
    </dgm:pt>
    <dgm:pt modelId="{ACEB3BC6-C8F0-F443-B340-AB249E578CCB}" type="parTrans" cxnId="{A459206B-8784-7944-8EA9-55D08ECED354}">
      <dgm:prSet/>
      <dgm:spPr/>
      <dgm:t>
        <a:bodyPr/>
        <a:lstStyle/>
        <a:p>
          <a:endParaRPr lang="en-US"/>
        </a:p>
      </dgm:t>
    </dgm:pt>
    <dgm:pt modelId="{6CEC0525-F790-7F4E-9FBC-D4309CFF24C7}" type="sibTrans" cxnId="{A459206B-8784-7944-8EA9-55D08ECED354}">
      <dgm:prSet/>
      <dgm:spPr/>
      <dgm:t>
        <a:bodyPr/>
        <a:lstStyle/>
        <a:p>
          <a:endParaRPr lang="en-US"/>
        </a:p>
      </dgm:t>
    </dgm:pt>
    <dgm:pt modelId="{3F8D2982-F3C9-6642-8A7C-3B03B20364C6}">
      <dgm:prSet phldrT="[Text]" custT="1"/>
      <dgm:spPr/>
      <dgm:t>
        <a:bodyPr/>
        <a:lstStyle/>
        <a:p>
          <a:r>
            <a:rPr lang="en-US" sz="1200" dirty="0"/>
            <a:t>CT</a:t>
          </a:r>
        </a:p>
      </dgm:t>
    </dgm:pt>
    <dgm:pt modelId="{A32F944F-BDDC-4E49-8503-53F8A44CB3CE}" type="parTrans" cxnId="{8FF37CEC-0925-FE4D-A76A-7E2EA81BE8CB}">
      <dgm:prSet/>
      <dgm:spPr/>
      <dgm:t>
        <a:bodyPr/>
        <a:lstStyle/>
        <a:p>
          <a:endParaRPr lang="en-US"/>
        </a:p>
      </dgm:t>
    </dgm:pt>
    <dgm:pt modelId="{744C6789-C506-E84A-82CF-30A6FE30A0A7}" type="sibTrans" cxnId="{8FF37CEC-0925-FE4D-A76A-7E2EA81BE8CB}">
      <dgm:prSet/>
      <dgm:spPr/>
      <dgm:t>
        <a:bodyPr/>
        <a:lstStyle/>
        <a:p>
          <a:endParaRPr lang="en-US"/>
        </a:p>
      </dgm:t>
    </dgm:pt>
    <dgm:pt modelId="{F7DA14DB-298E-5B46-B391-3310EFB5AD22}">
      <dgm:prSet phldrT="[Text]" custScaleX="151031" custScaleY="108228"/>
      <dgm:spPr/>
      <dgm:t>
        <a:bodyPr/>
        <a:lstStyle/>
        <a:p>
          <a:endParaRPr lang="en-US"/>
        </a:p>
      </dgm:t>
    </dgm:pt>
    <dgm:pt modelId="{4CF38BFF-D049-EB4A-B15F-CC29ADF716D5}" type="parTrans" cxnId="{D0FCA5D3-8544-CA44-A773-3188D2FCDE07}">
      <dgm:prSet/>
      <dgm:spPr/>
      <dgm:t>
        <a:bodyPr/>
        <a:lstStyle/>
        <a:p>
          <a:endParaRPr lang="en-US"/>
        </a:p>
      </dgm:t>
    </dgm:pt>
    <dgm:pt modelId="{B37E2AD0-665D-B046-B02A-8F4E9AB00B21}" type="sibTrans" cxnId="{D0FCA5D3-8544-CA44-A773-3188D2FCDE07}">
      <dgm:prSet/>
      <dgm:spPr/>
      <dgm:t>
        <a:bodyPr/>
        <a:lstStyle/>
        <a:p>
          <a:endParaRPr lang="en-US"/>
        </a:p>
      </dgm:t>
    </dgm:pt>
    <dgm:pt modelId="{00315434-AF9A-4149-A4F3-56BC0FFB8181}">
      <dgm:prSet custT="1"/>
      <dgm:spPr/>
      <dgm:t>
        <a:bodyPr/>
        <a:lstStyle/>
        <a:p>
          <a:r>
            <a:rPr lang="en-US" sz="1000"/>
            <a:t>Watch Groups</a:t>
          </a:r>
        </a:p>
      </dgm:t>
    </dgm:pt>
    <dgm:pt modelId="{32F6A525-5C85-844C-8974-AE612648B808}" type="parTrans" cxnId="{ECDB9474-0A8F-1540-8EA1-72CB2EF73B35}">
      <dgm:prSet/>
      <dgm:spPr/>
      <dgm:t>
        <a:bodyPr/>
        <a:lstStyle/>
        <a:p>
          <a:endParaRPr lang="en-US"/>
        </a:p>
      </dgm:t>
    </dgm:pt>
    <dgm:pt modelId="{193DAB92-5F0C-CE49-93C2-C6A5B066049E}" type="sibTrans" cxnId="{ECDB9474-0A8F-1540-8EA1-72CB2EF73B35}">
      <dgm:prSet/>
      <dgm:spPr/>
      <dgm:t>
        <a:bodyPr/>
        <a:lstStyle/>
        <a:p>
          <a:endParaRPr lang="en-US"/>
        </a:p>
      </dgm:t>
    </dgm:pt>
    <dgm:pt modelId="{2187725E-8B54-E845-96A8-4CE3C302F909}">
      <dgm:prSet/>
      <dgm:spPr/>
      <dgm:t>
        <a:bodyPr/>
        <a:lstStyle/>
        <a:p>
          <a:endParaRPr lang="en-US"/>
        </a:p>
      </dgm:t>
    </dgm:pt>
    <dgm:pt modelId="{F0DA6FA2-8D2C-DE4B-B115-EC8ACF6A8FA3}" type="parTrans" cxnId="{89157C40-F042-3943-B603-A1741E12B7A2}">
      <dgm:prSet/>
      <dgm:spPr/>
      <dgm:t>
        <a:bodyPr/>
        <a:lstStyle/>
        <a:p>
          <a:endParaRPr lang="en-US"/>
        </a:p>
      </dgm:t>
    </dgm:pt>
    <dgm:pt modelId="{F867BC8E-1F02-B94D-BF8E-1C7A8FECA6F5}" type="sibTrans" cxnId="{89157C40-F042-3943-B603-A1741E12B7A2}">
      <dgm:prSet/>
      <dgm:spPr/>
      <dgm:t>
        <a:bodyPr/>
        <a:lstStyle/>
        <a:p>
          <a:endParaRPr lang="en-US"/>
        </a:p>
      </dgm:t>
    </dgm:pt>
    <dgm:pt modelId="{C5D1BEBB-BED3-FB4E-8B72-F7A6BE1D0A65}">
      <dgm:prSet phldrT="[Text]" custScaleX="164231" custScaleY="116251" custRadScaleRad="76513" custRadScaleInc="1110"/>
      <dgm:spPr/>
      <dgm:t>
        <a:bodyPr/>
        <a:lstStyle/>
        <a:p>
          <a:endParaRPr lang="en-US"/>
        </a:p>
      </dgm:t>
    </dgm:pt>
    <dgm:pt modelId="{8905F77D-BB1A-024C-91FC-D35F857FC20B}" type="parTrans" cxnId="{49B0AC6B-676B-DD4D-BD79-9CE221D8FAB8}">
      <dgm:prSet/>
      <dgm:spPr/>
      <dgm:t>
        <a:bodyPr/>
        <a:lstStyle/>
        <a:p>
          <a:endParaRPr lang="en-US"/>
        </a:p>
      </dgm:t>
    </dgm:pt>
    <dgm:pt modelId="{A525EAB1-FB72-D647-80E2-5D516CE21050}" type="sibTrans" cxnId="{49B0AC6B-676B-DD4D-BD79-9CE221D8FAB8}">
      <dgm:prSet/>
      <dgm:spPr/>
      <dgm:t>
        <a:bodyPr/>
        <a:lstStyle/>
        <a:p>
          <a:endParaRPr lang="en-US"/>
        </a:p>
      </dgm:t>
    </dgm:pt>
    <dgm:pt modelId="{81FAD3C8-1535-1743-9B1F-2C12149136CA}">
      <dgm:prSet custT="1"/>
      <dgm:spPr/>
      <dgm:t>
        <a:bodyPr/>
        <a:lstStyle/>
        <a:p>
          <a:r>
            <a:rPr lang="en-US" sz="1000" dirty="0"/>
            <a:t>Communication</a:t>
          </a:r>
        </a:p>
        <a:p>
          <a:r>
            <a:rPr lang="en-US" sz="1000" dirty="0"/>
            <a:t>Team</a:t>
          </a:r>
          <a:r>
            <a:rPr lang="en-US" sz="700" dirty="0"/>
            <a:t> </a:t>
          </a:r>
        </a:p>
      </dgm:t>
    </dgm:pt>
    <dgm:pt modelId="{809E1D49-0B9E-6144-A95A-126F763CE2FA}" type="parTrans" cxnId="{812D2315-B278-7542-AFA4-1340A7D9D871}">
      <dgm:prSet/>
      <dgm:spPr/>
      <dgm:t>
        <a:bodyPr/>
        <a:lstStyle/>
        <a:p>
          <a:endParaRPr lang="en-US"/>
        </a:p>
      </dgm:t>
    </dgm:pt>
    <dgm:pt modelId="{FEC15DDF-A39A-A744-B185-74A4140B85A7}" type="sibTrans" cxnId="{812D2315-B278-7542-AFA4-1340A7D9D871}">
      <dgm:prSet/>
      <dgm:spPr/>
      <dgm:t>
        <a:bodyPr/>
        <a:lstStyle/>
        <a:p>
          <a:endParaRPr lang="en-US"/>
        </a:p>
      </dgm:t>
    </dgm:pt>
    <dgm:pt modelId="{5AC02EFE-111D-064A-A664-EF3C2D68F653}">
      <dgm:prSet custT="1"/>
      <dgm:spPr/>
      <dgm:t>
        <a:bodyPr/>
        <a:lstStyle/>
        <a:p>
          <a:r>
            <a:rPr lang="en-US" sz="1000"/>
            <a:t>Recruitment </a:t>
          </a:r>
        </a:p>
        <a:p>
          <a:r>
            <a:rPr lang="en-US" sz="1000"/>
            <a:t>Team</a:t>
          </a:r>
        </a:p>
      </dgm:t>
    </dgm:pt>
    <dgm:pt modelId="{4C51F24C-012D-F647-983B-2F0A28CCDFF2}" type="parTrans" cxnId="{83EE0EAA-F666-AF4F-B8F1-2C80618074F9}">
      <dgm:prSet/>
      <dgm:spPr/>
      <dgm:t>
        <a:bodyPr/>
        <a:lstStyle/>
        <a:p>
          <a:endParaRPr lang="en-US"/>
        </a:p>
      </dgm:t>
    </dgm:pt>
    <dgm:pt modelId="{A231E309-0312-9F4E-94A4-6C3B712C53CE}" type="sibTrans" cxnId="{83EE0EAA-F666-AF4F-B8F1-2C80618074F9}">
      <dgm:prSet/>
      <dgm:spPr/>
      <dgm:t>
        <a:bodyPr/>
        <a:lstStyle/>
        <a:p>
          <a:endParaRPr lang="en-US"/>
        </a:p>
      </dgm:t>
    </dgm:pt>
    <dgm:pt modelId="{45A5A276-776C-374E-ADBE-FD15108CC0A2}">
      <dgm:prSet phldrT="[Text]" custT="1"/>
      <dgm:spPr/>
      <dgm:t>
        <a:bodyPr/>
        <a:lstStyle/>
        <a:p>
          <a:r>
            <a:rPr lang="en-US" sz="1200" dirty="0"/>
            <a:t>Ad hoc</a:t>
          </a:r>
        </a:p>
      </dgm:t>
    </dgm:pt>
    <dgm:pt modelId="{72D9FA65-95B7-4D42-A0E5-BF64653149C0}" type="sibTrans" cxnId="{C8863A81-02BD-2945-8C51-6CFC53F0ED54}">
      <dgm:prSet/>
      <dgm:spPr/>
      <dgm:t>
        <a:bodyPr/>
        <a:lstStyle/>
        <a:p>
          <a:endParaRPr lang="en-US"/>
        </a:p>
      </dgm:t>
    </dgm:pt>
    <dgm:pt modelId="{E4C3DAA0-986D-E442-80E5-D235328E682F}" type="parTrans" cxnId="{C8863A81-02BD-2945-8C51-6CFC53F0ED54}">
      <dgm:prSet/>
      <dgm:spPr/>
      <dgm:t>
        <a:bodyPr/>
        <a:lstStyle/>
        <a:p>
          <a:endParaRPr lang="en-US"/>
        </a:p>
      </dgm:t>
    </dgm:pt>
    <dgm:pt modelId="{420A243A-C7DD-3E48-A6CD-6EF7597FC453}">
      <dgm:prSet phldrT="[Text]" custT="1"/>
      <dgm:spPr/>
      <dgm:t>
        <a:bodyPr/>
        <a:lstStyle/>
        <a:p>
          <a:r>
            <a:rPr lang="en-US" sz="1000"/>
            <a:t>Regional Groups</a:t>
          </a:r>
        </a:p>
      </dgm:t>
    </dgm:pt>
    <dgm:pt modelId="{4BE6FB17-A7FE-C546-8DEA-380826257729}" type="sibTrans" cxnId="{B55029FF-E456-9443-98F9-ECA36CC85565}">
      <dgm:prSet/>
      <dgm:spPr/>
      <dgm:t>
        <a:bodyPr/>
        <a:lstStyle/>
        <a:p>
          <a:endParaRPr lang="en-US"/>
        </a:p>
      </dgm:t>
    </dgm:pt>
    <dgm:pt modelId="{50272942-0EEE-4744-85F7-87E196F05680}" type="parTrans" cxnId="{B55029FF-E456-9443-98F9-ECA36CC85565}">
      <dgm:prSet/>
      <dgm:spPr/>
      <dgm:t>
        <a:bodyPr/>
        <a:lstStyle/>
        <a:p>
          <a:endParaRPr lang="en-US"/>
        </a:p>
      </dgm:t>
    </dgm:pt>
    <dgm:pt modelId="{D84FF936-01CE-5A4B-9864-2CE67C2FA188}">
      <dgm:prSet phldrT="[Text]" custT="1"/>
      <dgm:spPr/>
      <dgm:t>
        <a:bodyPr/>
        <a:lstStyle/>
        <a:p>
          <a:r>
            <a:rPr lang="en-US" sz="1000" dirty="0"/>
            <a:t>All of GRAN Campaign Team</a:t>
          </a:r>
        </a:p>
      </dgm:t>
    </dgm:pt>
    <dgm:pt modelId="{66085410-7A0B-8343-A475-29CBD2DF8F4F}" type="sibTrans" cxnId="{F8DDC51C-5F4E-6E42-B920-1485355B9142}">
      <dgm:prSet/>
      <dgm:spPr/>
      <dgm:t>
        <a:bodyPr/>
        <a:lstStyle/>
        <a:p>
          <a:endParaRPr lang="en-US"/>
        </a:p>
      </dgm:t>
    </dgm:pt>
    <dgm:pt modelId="{6A798829-D3B6-A24C-98A0-E6397E4C47BC}" type="parTrans" cxnId="{F8DDC51C-5F4E-6E42-B920-1485355B9142}">
      <dgm:prSet/>
      <dgm:spPr/>
      <dgm:t>
        <a:bodyPr/>
        <a:lstStyle/>
        <a:p>
          <a:endParaRPr lang="en-US"/>
        </a:p>
      </dgm:t>
    </dgm:pt>
    <dgm:pt modelId="{BDC9E111-2A51-8C44-9FAF-31DD8D91D8DE}" type="pres">
      <dgm:prSet presAssocID="{F26F4102-75BA-C44A-9F0F-356308F3B358}" presName="composite" presStyleCnt="0">
        <dgm:presLayoutVars>
          <dgm:chMax val="1"/>
          <dgm:dir/>
          <dgm:resizeHandles val="exact"/>
        </dgm:presLayoutVars>
      </dgm:prSet>
      <dgm:spPr/>
    </dgm:pt>
    <dgm:pt modelId="{B3A0700C-3402-6647-A7DA-8981C12F9B02}" type="pres">
      <dgm:prSet presAssocID="{F26F4102-75BA-C44A-9F0F-356308F3B358}" presName="radial" presStyleCnt="0">
        <dgm:presLayoutVars>
          <dgm:animLvl val="ctr"/>
        </dgm:presLayoutVars>
      </dgm:prSet>
      <dgm:spPr/>
    </dgm:pt>
    <dgm:pt modelId="{19B41387-6422-2E4B-B48F-A0FFDD31A792}" type="pres">
      <dgm:prSet presAssocID="{FAC7FD16-51DA-B94C-9D85-B291F480E4CB}" presName="centerShape" presStyleLbl="vennNode1" presStyleIdx="0" presStyleCnt="8" custLinFactNeighborX="1926" custLinFactNeighborY="-1161"/>
      <dgm:spPr/>
    </dgm:pt>
    <dgm:pt modelId="{127E315C-F961-A646-B332-55D56E82A52C}" type="pres">
      <dgm:prSet presAssocID="{D84FF936-01CE-5A4B-9864-2CE67C2FA188}" presName="node" presStyleLbl="vennNode1" presStyleIdx="1" presStyleCnt="8" custScaleX="125768" custScaleY="65722" custRadScaleRad="77586" custRadScaleInc="1533">
        <dgm:presLayoutVars>
          <dgm:bulletEnabled val="1"/>
        </dgm:presLayoutVars>
      </dgm:prSet>
      <dgm:spPr/>
    </dgm:pt>
    <dgm:pt modelId="{5C3FECE6-4254-C846-8C55-EC263EA56F3E}" type="pres">
      <dgm:prSet presAssocID="{420A243A-C7DD-3E48-A6CD-6EF7597FC453}" presName="node" presStyleLbl="vennNode1" presStyleIdx="2" presStyleCnt="8" custScaleX="67180" custScaleY="125195" custRadScaleRad="64459" custRadScaleInc="18768">
        <dgm:presLayoutVars>
          <dgm:bulletEnabled val="1"/>
        </dgm:presLayoutVars>
      </dgm:prSet>
      <dgm:spPr/>
    </dgm:pt>
    <dgm:pt modelId="{CDAE7FE7-C771-DB4C-8D75-E0FBEF7B06E8}" type="pres">
      <dgm:prSet presAssocID="{45A5A276-776C-374E-ADBE-FD15108CC0A2}" presName="node" presStyleLbl="vennNode1" presStyleIdx="3" presStyleCnt="8" custAng="21411103" custScaleX="28525" custScaleY="25279" custRadScaleRad="40990" custRadScaleInc="-145238">
        <dgm:presLayoutVars>
          <dgm:bulletEnabled val="1"/>
        </dgm:presLayoutVars>
      </dgm:prSet>
      <dgm:spPr/>
    </dgm:pt>
    <dgm:pt modelId="{9D92AD98-C115-A648-905D-F66EDC1370E1}" type="pres">
      <dgm:prSet presAssocID="{3F8D2982-F3C9-6642-8A7C-3B03B20364C6}" presName="node" presStyleLbl="vennNode1" presStyleIdx="4" presStyleCnt="8" custScaleX="32891" custScaleY="26100" custRadScaleRad="38510" custRadScaleInc="-316872">
        <dgm:presLayoutVars>
          <dgm:bulletEnabled val="1"/>
        </dgm:presLayoutVars>
      </dgm:prSet>
      <dgm:spPr/>
    </dgm:pt>
    <dgm:pt modelId="{B4E4F2F0-8FB1-A44A-873D-4290A3A9124D}" type="pres">
      <dgm:prSet presAssocID="{00315434-AF9A-4149-A4F3-56BC0FFB8181}" presName="node" presStyleLbl="vennNode1" presStyleIdx="5" presStyleCnt="8" custScaleX="72767" custScaleY="121152" custRadScaleRad="55783" custRadScaleInc="179003">
        <dgm:presLayoutVars>
          <dgm:bulletEnabled val="1"/>
        </dgm:presLayoutVars>
      </dgm:prSet>
      <dgm:spPr/>
    </dgm:pt>
    <dgm:pt modelId="{41D53855-AF40-5747-8D04-9BC25C2275C8}" type="pres">
      <dgm:prSet presAssocID="{81FAD3C8-1535-1743-9B1F-2C12149136CA}" presName="node" presStyleLbl="vennNode1" presStyleIdx="6" presStyleCnt="8" custScaleX="113298" custScaleY="74607" custRadScaleRad="51730" custRadScaleInc="-79617">
        <dgm:presLayoutVars>
          <dgm:bulletEnabled val="1"/>
        </dgm:presLayoutVars>
      </dgm:prSet>
      <dgm:spPr/>
    </dgm:pt>
    <dgm:pt modelId="{C56013E3-9BB6-A54F-9F85-C73C95E702CC}" type="pres">
      <dgm:prSet presAssocID="{5AC02EFE-111D-064A-A664-EF3C2D68F653}" presName="node" presStyleLbl="vennNode1" presStyleIdx="7" presStyleCnt="8" custScaleX="120517" custScaleY="73983" custRadScaleRad="60765" custRadScaleInc="-345540">
        <dgm:presLayoutVars>
          <dgm:bulletEnabled val="1"/>
        </dgm:presLayoutVars>
      </dgm:prSet>
      <dgm:spPr/>
    </dgm:pt>
  </dgm:ptLst>
  <dgm:cxnLst>
    <dgm:cxn modelId="{8C94EF13-64B6-DB4A-BF61-AE8B06F73558}" type="presOf" srcId="{5AC02EFE-111D-064A-A664-EF3C2D68F653}" destId="{C56013E3-9BB6-A54F-9F85-C73C95E702CC}" srcOrd="0" destOrd="0" presId="urn:microsoft.com/office/officeart/2005/8/layout/radial3"/>
    <dgm:cxn modelId="{812D2315-B278-7542-AFA4-1340A7D9D871}" srcId="{FAC7FD16-51DA-B94C-9D85-B291F480E4CB}" destId="{81FAD3C8-1535-1743-9B1F-2C12149136CA}" srcOrd="5" destOrd="0" parTransId="{809E1D49-0B9E-6144-A95A-126F763CE2FA}" sibTransId="{FEC15DDF-A39A-A744-B185-74A4140B85A7}"/>
    <dgm:cxn modelId="{F8DDC51C-5F4E-6E42-B920-1485355B9142}" srcId="{FAC7FD16-51DA-B94C-9D85-B291F480E4CB}" destId="{D84FF936-01CE-5A4B-9864-2CE67C2FA188}" srcOrd="0" destOrd="0" parTransId="{6A798829-D3B6-A24C-98A0-E6397E4C47BC}" sibTransId="{66085410-7A0B-8343-A475-29CBD2DF8F4F}"/>
    <dgm:cxn modelId="{89157C40-F042-3943-B603-A1741E12B7A2}" srcId="{F26F4102-75BA-C44A-9F0F-356308F3B358}" destId="{2187725E-8B54-E845-96A8-4CE3C302F909}" srcOrd="1" destOrd="0" parTransId="{F0DA6FA2-8D2C-DE4B-B115-EC8ACF6A8FA3}" sibTransId="{F867BC8E-1F02-B94D-BF8E-1C7A8FECA6F5}"/>
    <dgm:cxn modelId="{83528244-75E4-2D44-B1D9-DA148B69B6B2}" type="presOf" srcId="{D84FF936-01CE-5A4B-9864-2CE67C2FA188}" destId="{127E315C-F961-A646-B332-55D56E82A52C}" srcOrd="0" destOrd="0" presId="urn:microsoft.com/office/officeart/2005/8/layout/radial3"/>
    <dgm:cxn modelId="{31DB3D46-6A91-A948-B004-E502E0DC78C7}" type="presOf" srcId="{81FAD3C8-1535-1743-9B1F-2C12149136CA}" destId="{41D53855-AF40-5747-8D04-9BC25C2275C8}" srcOrd="0" destOrd="0" presId="urn:microsoft.com/office/officeart/2005/8/layout/radial3"/>
    <dgm:cxn modelId="{4AE33F66-8D2D-D540-B29A-52FE87BE1A96}" type="presOf" srcId="{FAC7FD16-51DA-B94C-9D85-B291F480E4CB}" destId="{19B41387-6422-2E4B-B48F-A0FFDD31A792}" srcOrd="0" destOrd="0" presId="urn:microsoft.com/office/officeart/2005/8/layout/radial3"/>
    <dgm:cxn modelId="{A459206B-8784-7944-8EA9-55D08ECED354}" srcId="{F26F4102-75BA-C44A-9F0F-356308F3B358}" destId="{FAC7FD16-51DA-B94C-9D85-B291F480E4CB}" srcOrd="0" destOrd="0" parTransId="{ACEB3BC6-C8F0-F443-B340-AB249E578CCB}" sibTransId="{6CEC0525-F790-7F4E-9FBC-D4309CFF24C7}"/>
    <dgm:cxn modelId="{49B0AC6B-676B-DD4D-BD79-9CE221D8FAB8}" srcId="{F26F4102-75BA-C44A-9F0F-356308F3B358}" destId="{C5D1BEBB-BED3-FB4E-8B72-F7A6BE1D0A65}" srcOrd="3" destOrd="0" parTransId="{8905F77D-BB1A-024C-91FC-D35F857FC20B}" sibTransId="{A525EAB1-FB72-D647-80E2-5D516CE21050}"/>
    <dgm:cxn modelId="{73E23973-6017-8844-9136-701642D47038}" type="presOf" srcId="{00315434-AF9A-4149-A4F3-56BC0FFB8181}" destId="{B4E4F2F0-8FB1-A44A-873D-4290A3A9124D}" srcOrd="0" destOrd="0" presId="urn:microsoft.com/office/officeart/2005/8/layout/radial3"/>
    <dgm:cxn modelId="{ECDB9474-0A8F-1540-8EA1-72CB2EF73B35}" srcId="{FAC7FD16-51DA-B94C-9D85-B291F480E4CB}" destId="{00315434-AF9A-4149-A4F3-56BC0FFB8181}" srcOrd="4" destOrd="0" parTransId="{32F6A525-5C85-844C-8974-AE612648B808}" sibTransId="{193DAB92-5F0C-CE49-93C2-C6A5B066049E}"/>
    <dgm:cxn modelId="{58480B7C-986A-5643-9B22-FC16733542C1}" type="presOf" srcId="{F26F4102-75BA-C44A-9F0F-356308F3B358}" destId="{BDC9E111-2A51-8C44-9FAF-31DD8D91D8DE}" srcOrd="0" destOrd="0" presId="urn:microsoft.com/office/officeart/2005/8/layout/radial3"/>
    <dgm:cxn modelId="{C8863A81-02BD-2945-8C51-6CFC53F0ED54}" srcId="{FAC7FD16-51DA-B94C-9D85-B291F480E4CB}" destId="{45A5A276-776C-374E-ADBE-FD15108CC0A2}" srcOrd="2" destOrd="0" parTransId="{E4C3DAA0-986D-E442-80E5-D235328E682F}" sibTransId="{72D9FA65-95B7-4D42-A0E5-BF64653149C0}"/>
    <dgm:cxn modelId="{5B088C86-4266-9C4E-A123-E481A9E24B99}" type="presOf" srcId="{45A5A276-776C-374E-ADBE-FD15108CC0A2}" destId="{CDAE7FE7-C771-DB4C-8D75-E0FBEF7B06E8}" srcOrd="0" destOrd="0" presId="urn:microsoft.com/office/officeart/2005/8/layout/radial3"/>
    <dgm:cxn modelId="{83EE0EAA-F666-AF4F-B8F1-2C80618074F9}" srcId="{FAC7FD16-51DA-B94C-9D85-B291F480E4CB}" destId="{5AC02EFE-111D-064A-A664-EF3C2D68F653}" srcOrd="6" destOrd="0" parTransId="{4C51F24C-012D-F647-983B-2F0A28CCDFF2}" sibTransId="{A231E309-0312-9F4E-94A4-6C3B712C53CE}"/>
    <dgm:cxn modelId="{D0FCA5D3-8544-CA44-A773-3188D2FCDE07}" srcId="{F26F4102-75BA-C44A-9F0F-356308F3B358}" destId="{F7DA14DB-298E-5B46-B391-3310EFB5AD22}" srcOrd="2" destOrd="0" parTransId="{4CF38BFF-D049-EB4A-B15F-CC29ADF716D5}" sibTransId="{B37E2AD0-665D-B046-B02A-8F4E9AB00B21}"/>
    <dgm:cxn modelId="{0973F1DB-F342-8944-A7A6-96680D3E1FFC}" type="presOf" srcId="{420A243A-C7DD-3E48-A6CD-6EF7597FC453}" destId="{5C3FECE6-4254-C846-8C55-EC263EA56F3E}" srcOrd="0" destOrd="0" presId="urn:microsoft.com/office/officeart/2005/8/layout/radial3"/>
    <dgm:cxn modelId="{8FF37CEC-0925-FE4D-A76A-7E2EA81BE8CB}" srcId="{FAC7FD16-51DA-B94C-9D85-B291F480E4CB}" destId="{3F8D2982-F3C9-6642-8A7C-3B03B20364C6}" srcOrd="3" destOrd="0" parTransId="{A32F944F-BDDC-4E49-8503-53F8A44CB3CE}" sibTransId="{744C6789-C506-E84A-82CF-30A6FE30A0A7}"/>
    <dgm:cxn modelId="{F38F62F3-FEC8-E641-8568-A599EE5E0527}" type="presOf" srcId="{3F8D2982-F3C9-6642-8A7C-3B03B20364C6}" destId="{9D92AD98-C115-A648-905D-F66EDC1370E1}" srcOrd="0" destOrd="0" presId="urn:microsoft.com/office/officeart/2005/8/layout/radial3"/>
    <dgm:cxn modelId="{B55029FF-E456-9443-98F9-ECA36CC85565}" srcId="{FAC7FD16-51DA-B94C-9D85-B291F480E4CB}" destId="{420A243A-C7DD-3E48-A6CD-6EF7597FC453}" srcOrd="1" destOrd="0" parTransId="{50272942-0EEE-4744-85F7-87E196F05680}" sibTransId="{4BE6FB17-A7FE-C546-8DEA-380826257729}"/>
    <dgm:cxn modelId="{62E804E1-A20E-D14E-A275-B1F6B8CBFA52}" type="presParOf" srcId="{BDC9E111-2A51-8C44-9FAF-31DD8D91D8DE}" destId="{B3A0700C-3402-6647-A7DA-8981C12F9B02}" srcOrd="0" destOrd="0" presId="urn:microsoft.com/office/officeart/2005/8/layout/radial3"/>
    <dgm:cxn modelId="{8D51400B-56C1-7245-A4D9-BCCD774D8621}" type="presParOf" srcId="{B3A0700C-3402-6647-A7DA-8981C12F9B02}" destId="{19B41387-6422-2E4B-B48F-A0FFDD31A792}" srcOrd="0" destOrd="0" presId="urn:microsoft.com/office/officeart/2005/8/layout/radial3"/>
    <dgm:cxn modelId="{6CE921B2-D89B-9A49-ABE5-B8C5F5E85D24}" type="presParOf" srcId="{B3A0700C-3402-6647-A7DA-8981C12F9B02}" destId="{127E315C-F961-A646-B332-55D56E82A52C}" srcOrd="1" destOrd="0" presId="urn:microsoft.com/office/officeart/2005/8/layout/radial3"/>
    <dgm:cxn modelId="{01E3104D-D7FB-5648-8FAE-34A19D005C1C}" type="presParOf" srcId="{B3A0700C-3402-6647-A7DA-8981C12F9B02}" destId="{5C3FECE6-4254-C846-8C55-EC263EA56F3E}" srcOrd="2" destOrd="0" presId="urn:microsoft.com/office/officeart/2005/8/layout/radial3"/>
    <dgm:cxn modelId="{D6E35B1F-E3C9-7349-BCEC-80F3078694CD}" type="presParOf" srcId="{B3A0700C-3402-6647-A7DA-8981C12F9B02}" destId="{CDAE7FE7-C771-DB4C-8D75-E0FBEF7B06E8}" srcOrd="3" destOrd="0" presId="urn:microsoft.com/office/officeart/2005/8/layout/radial3"/>
    <dgm:cxn modelId="{A17B9C2C-38F3-B142-B262-9905472D0EAD}" type="presParOf" srcId="{B3A0700C-3402-6647-A7DA-8981C12F9B02}" destId="{9D92AD98-C115-A648-905D-F66EDC1370E1}" srcOrd="4" destOrd="0" presId="urn:microsoft.com/office/officeart/2005/8/layout/radial3"/>
    <dgm:cxn modelId="{21EDB225-89FB-0C45-8A91-D6408620DABC}" type="presParOf" srcId="{B3A0700C-3402-6647-A7DA-8981C12F9B02}" destId="{B4E4F2F0-8FB1-A44A-873D-4290A3A9124D}" srcOrd="5" destOrd="0" presId="urn:microsoft.com/office/officeart/2005/8/layout/radial3"/>
    <dgm:cxn modelId="{45623F23-FB00-0C46-9C2E-A3B9A275BEC6}" type="presParOf" srcId="{B3A0700C-3402-6647-A7DA-8981C12F9B02}" destId="{41D53855-AF40-5747-8D04-9BC25C2275C8}" srcOrd="6" destOrd="0" presId="urn:microsoft.com/office/officeart/2005/8/layout/radial3"/>
    <dgm:cxn modelId="{2D4B0824-3E11-8947-BA26-A2D8F5633B3A}" type="presParOf" srcId="{B3A0700C-3402-6647-A7DA-8981C12F9B02}" destId="{C56013E3-9BB6-A54F-9F85-C73C95E702CC}" srcOrd="7" destOrd="0" presId="urn:microsoft.com/office/officeart/2005/8/layout/radial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B41387-6422-2E4B-B48F-A0FFDD31A792}">
      <dsp:nvSpPr>
        <dsp:cNvPr id="0" name=""/>
        <dsp:cNvSpPr/>
      </dsp:nvSpPr>
      <dsp:spPr>
        <a:xfrm>
          <a:off x="1575471" y="1035010"/>
          <a:ext cx="3048046" cy="30480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Steering</a:t>
          </a:r>
        </a:p>
        <a:p>
          <a:pPr marL="0" lvl="0" indent="0" algn="ctr" defTabSz="622300">
            <a:lnSpc>
              <a:spcPct val="90000"/>
            </a:lnSpc>
            <a:spcBef>
              <a:spcPct val="0"/>
            </a:spcBef>
            <a:spcAft>
              <a:spcPct val="35000"/>
            </a:spcAft>
            <a:buNone/>
          </a:pPr>
          <a:r>
            <a:rPr lang="en-US" sz="1400" kern="1200" dirty="0"/>
            <a:t> Committee</a:t>
          </a:r>
        </a:p>
      </dsp:txBody>
      <dsp:txXfrm>
        <a:off x="2021847" y="1481386"/>
        <a:ext cx="2155294" cy="2155294"/>
      </dsp:txXfrm>
    </dsp:sp>
    <dsp:sp modelId="{127E315C-F961-A646-B332-55D56E82A52C}">
      <dsp:nvSpPr>
        <dsp:cNvPr id="0" name=""/>
        <dsp:cNvSpPr/>
      </dsp:nvSpPr>
      <dsp:spPr>
        <a:xfrm>
          <a:off x="2085826" y="563552"/>
          <a:ext cx="1916733" cy="100161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All of GRAN Campaign Team</a:t>
          </a:r>
        </a:p>
      </dsp:txBody>
      <dsp:txXfrm>
        <a:off x="2366525" y="710236"/>
        <a:ext cx="1355335" cy="708250"/>
      </dsp:txXfrm>
    </dsp:sp>
    <dsp:sp modelId="{5C3FECE6-4254-C846-8C55-EC263EA56F3E}">
      <dsp:nvSpPr>
        <dsp:cNvPr id="0" name=""/>
        <dsp:cNvSpPr/>
      </dsp:nvSpPr>
      <dsp:spPr>
        <a:xfrm>
          <a:off x="3631649" y="1032065"/>
          <a:ext cx="1023838" cy="19080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Regional Groups</a:t>
          </a:r>
        </a:p>
      </dsp:txBody>
      <dsp:txXfrm>
        <a:off x="3781587" y="1311485"/>
        <a:ext cx="723962" cy="1349161"/>
      </dsp:txXfrm>
    </dsp:sp>
    <dsp:sp modelId="{CDAE7FE7-C771-DB4C-8D75-E0FBEF7B06E8}">
      <dsp:nvSpPr>
        <dsp:cNvPr id="0" name=""/>
        <dsp:cNvSpPr/>
      </dsp:nvSpPr>
      <dsp:spPr>
        <a:xfrm rot="21411103">
          <a:off x="3189871" y="1694805"/>
          <a:ext cx="434727" cy="38525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Ad hoc</a:t>
          </a:r>
        </a:p>
      </dsp:txBody>
      <dsp:txXfrm>
        <a:off x="3253535" y="1751225"/>
        <a:ext cx="307399" cy="272417"/>
      </dsp:txXfrm>
    </dsp:sp>
    <dsp:sp modelId="{9D92AD98-C115-A648-905D-F66EDC1370E1}">
      <dsp:nvSpPr>
        <dsp:cNvPr id="0" name=""/>
        <dsp:cNvSpPr/>
      </dsp:nvSpPr>
      <dsp:spPr>
        <a:xfrm>
          <a:off x="2656968" y="1650173"/>
          <a:ext cx="501266" cy="3977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CT</a:t>
          </a:r>
        </a:p>
      </dsp:txBody>
      <dsp:txXfrm>
        <a:off x="2730377" y="1708425"/>
        <a:ext cx="354448" cy="281266"/>
      </dsp:txXfrm>
    </dsp:sp>
    <dsp:sp modelId="{B4E4F2F0-8FB1-A44A-873D-4290A3A9124D}">
      <dsp:nvSpPr>
        <dsp:cNvPr id="0" name=""/>
        <dsp:cNvSpPr/>
      </dsp:nvSpPr>
      <dsp:spPr>
        <a:xfrm>
          <a:off x="1488220" y="1165708"/>
          <a:ext cx="1108986" cy="184638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Watch Groups</a:t>
          </a:r>
        </a:p>
      </dsp:txBody>
      <dsp:txXfrm>
        <a:off x="1650627" y="1436105"/>
        <a:ext cx="784172" cy="1305590"/>
      </dsp:txXfrm>
    </dsp:sp>
    <dsp:sp modelId="{41D53855-AF40-5747-8D04-9BC25C2275C8}">
      <dsp:nvSpPr>
        <dsp:cNvPr id="0" name=""/>
        <dsp:cNvSpPr/>
      </dsp:nvSpPr>
      <dsp:spPr>
        <a:xfrm>
          <a:off x="1552896" y="2865747"/>
          <a:ext cx="1726688" cy="113702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Communication</a:t>
          </a:r>
        </a:p>
        <a:p>
          <a:pPr marL="0" lvl="0" indent="0" algn="ctr" defTabSz="444500">
            <a:lnSpc>
              <a:spcPct val="90000"/>
            </a:lnSpc>
            <a:spcBef>
              <a:spcPct val="0"/>
            </a:spcBef>
            <a:spcAft>
              <a:spcPct val="35000"/>
            </a:spcAft>
            <a:buNone/>
          </a:pPr>
          <a:r>
            <a:rPr lang="en-US" sz="1000" kern="1200" dirty="0"/>
            <a:t>Team</a:t>
          </a:r>
          <a:r>
            <a:rPr lang="en-US" sz="700" kern="1200" dirty="0"/>
            <a:t> </a:t>
          </a:r>
        </a:p>
      </dsp:txBody>
      <dsp:txXfrm>
        <a:off x="1805764" y="3032261"/>
        <a:ext cx="1220952" cy="804000"/>
      </dsp:txXfrm>
    </dsp:sp>
    <dsp:sp modelId="{C56013E3-9BB6-A54F-9F85-C73C95E702CC}">
      <dsp:nvSpPr>
        <dsp:cNvPr id="0" name=""/>
        <dsp:cNvSpPr/>
      </dsp:nvSpPr>
      <dsp:spPr>
        <a:xfrm>
          <a:off x="3017321" y="2831013"/>
          <a:ext cx="1836707" cy="112751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Recruitment </a:t>
          </a:r>
        </a:p>
        <a:p>
          <a:pPr marL="0" lvl="0" indent="0" algn="ctr" defTabSz="444500">
            <a:lnSpc>
              <a:spcPct val="90000"/>
            </a:lnSpc>
            <a:spcBef>
              <a:spcPct val="0"/>
            </a:spcBef>
            <a:spcAft>
              <a:spcPct val="35000"/>
            </a:spcAft>
            <a:buNone/>
          </a:pPr>
          <a:r>
            <a:rPr lang="en-US" sz="1000" kern="1200"/>
            <a:t>Team</a:t>
          </a:r>
        </a:p>
      </dsp:txBody>
      <dsp:txXfrm>
        <a:off x="3286301" y="2996134"/>
        <a:ext cx="1298747" cy="79727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8C461-6DE9-6F48-8AD0-DB3551915ED7}"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2ECBAD-F46B-2D4B-B79F-365995350DBB}" type="slidenum">
              <a:rPr lang="en-US" smtClean="0"/>
              <a:t>‹#›</a:t>
            </a:fld>
            <a:endParaRPr lang="en-US"/>
          </a:p>
        </p:txBody>
      </p:sp>
    </p:spTree>
    <p:extLst>
      <p:ext uri="{BB962C8B-B14F-4D97-AF65-F5344CB8AC3E}">
        <p14:creationId xmlns:p14="http://schemas.microsoft.com/office/powerpoint/2010/main" val="4278754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randmothersadvocacy.org/campaigns/educ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LYrcbMtyoG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48983"/>
          </a:xfrm>
        </p:spPr>
        <p:txBody>
          <a:bodyPr/>
          <a:lstStyle/>
          <a:p>
            <a:pPr>
              <a:lnSpc>
                <a:spcPct val="115000"/>
              </a:lnSpc>
              <a:spcAft>
                <a:spcPts val="800"/>
              </a:spcAft>
            </a:pPr>
            <a:r>
              <a:rPr lang="en-CA" kern="100" dirty="0">
                <a:effectLst/>
                <a:latin typeface="Aptos" panose="020B0004020202020204" pitchFamily="34" charset="0"/>
                <a:ea typeface="Aptos" panose="020B0004020202020204" pitchFamily="34" charset="0"/>
                <a:cs typeface="Times New Roman" panose="02020603050405020304" pitchFamily="18" charset="0"/>
              </a:rPr>
              <a:t> In October of 2023 GRAN received an email from a student </a:t>
            </a:r>
            <a:r>
              <a:rPr lang="en-US" kern="100" dirty="0">
                <a:effectLst/>
                <a:latin typeface="Aptos" panose="020B0004020202020204" pitchFamily="34" charset="0"/>
                <a:ea typeface="Aptos" panose="020B0004020202020204" pitchFamily="34" charset="0"/>
                <a:cs typeface="Times New Roman" panose="02020603050405020304" pitchFamily="18" charset="0"/>
              </a:rPr>
              <a:t>at the North-West University (Potchefstroom Campus, North-West) in South Africa, saying how impressed she was with our organization and expressing interest in volunteering with us.   She discovered our web site while doing research on older women and leadership.  Elsie </a:t>
            </a:r>
            <a:r>
              <a:rPr lang="en-US" kern="100" dirty="0" err="1">
                <a:effectLst/>
                <a:latin typeface="Aptos" panose="020B0004020202020204" pitchFamily="34" charset="0"/>
                <a:ea typeface="Aptos" panose="020B0004020202020204" pitchFamily="34" charset="0"/>
                <a:cs typeface="Times New Roman" panose="02020603050405020304" pitchFamily="18" charset="0"/>
              </a:rPr>
              <a:t>Bokaba</a:t>
            </a:r>
            <a:r>
              <a:rPr lang="en-US" kern="100" dirty="0">
                <a:effectLst/>
                <a:latin typeface="Aptos" panose="020B0004020202020204" pitchFamily="34" charset="0"/>
                <a:ea typeface="Aptos" panose="020B0004020202020204" pitchFamily="34" charset="0"/>
                <a:cs typeface="Times New Roman" panose="02020603050405020304" pitchFamily="18" charset="0"/>
              </a:rPr>
              <a:t> is currently completing her Master of Arts in Philosophy, pursuing her interest in Environmental Philosophy, specifically in the African context, explicitly looking at the role of older women in environmental discussions and action plans.    Elsie provided GRANs with a learning event in February of this year, and we have embarked with her on a path of mutual learning, she about GRAN and we about the lived experience of older women in Africa through her and her research.   </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And in April of this year we were contacted by a law student at the University of Calgary who said in her email, and I quote; “</a:t>
            </a:r>
            <a:r>
              <a:rPr lang="en-CA" kern="100" dirty="0">
                <a:effectLst/>
                <a:latin typeface="Aptos" panose="020B0004020202020204" pitchFamily="34" charset="0"/>
                <a:ea typeface="Aptos" panose="020B0004020202020204" pitchFamily="34" charset="0"/>
                <a:cs typeface="Times New Roman" panose="02020603050405020304" pitchFamily="18" charset="0"/>
              </a:rPr>
              <a:t>I've been exploring your website and resources and your mission truly resonates with me. I would love to get involved more in your organization. Veronica Leonard  |  She/her</a:t>
            </a:r>
            <a:br>
              <a:rPr lang="en-CA" kern="100" dirty="0">
                <a:effectLst/>
                <a:latin typeface="Aptos" panose="020B0004020202020204" pitchFamily="34" charset="0"/>
                <a:ea typeface="Aptos" panose="020B0004020202020204" pitchFamily="34" charset="0"/>
                <a:cs typeface="Times New Roman" panose="02020603050405020304" pitchFamily="18" charset="0"/>
              </a:rPr>
            </a:br>
            <a:r>
              <a:rPr lang="en-CA" kern="100" dirty="0">
                <a:effectLst/>
                <a:latin typeface="Aptos" panose="020B0004020202020204" pitchFamily="34" charset="0"/>
                <a:ea typeface="Aptos" panose="020B0004020202020204" pitchFamily="34" charset="0"/>
                <a:cs typeface="Times New Roman" panose="02020603050405020304" pitchFamily="18" charset="0"/>
              </a:rPr>
              <a:t>JD Candidate  |  University of Calgary</a:t>
            </a:r>
          </a:p>
          <a:p>
            <a:pPr>
              <a:lnSpc>
                <a:spcPct val="115000"/>
              </a:lnSpc>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Intergenerational collaboration is key to the success of GRAN advocacy and central to our roles as older women.   It is especially rewarding when young women reach out to us, to learn about our work, and to offer support.  </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r>
              <a:rPr lang="en-US" dirty="0"/>
              <a:t> </a:t>
            </a:r>
          </a:p>
        </p:txBody>
      </p:sp>
      <p:sp>
        <p:nvSpPr>
          <p:cNvPr id="4" name="Slide Number Placeholder 3"/>
          <p:cNvSpPr>
            <a:spLocks noGrp="1"/>
          </p:cNvSpPr>
          <p:nvPr>
            <p:ph type="sldNum" sz="quarter" idx="5"/>
          </p:nvPr>
        </p:nvSpPr>
        <p:spPr/>
        <p:txBody>
          <a:bodyPr/>
          <a:lstStyle/>
          <a:p>
            <a:fld id="{362ECBAD-F46B-2D4B-B79F-365995350DBB}" type="slidenum">
              <a:rPr lang="en-US" smtClean="0"/>
              <a:t>1</a:t>
            </a:fld>
            <a:endParaRPr lang="en-US"/>
          </a:p>
        </p:txBody>
      </p:sp>
    </p:spTree>
    <p:extLst>
      <p:ext uri="{BB962C8B-B14F-4D97-AF65-F5344CB8AC3E}">
        <p14:creationId xmlns:p14="http://schemas.microsoft.com/office/powerpoint/2010/main" val="468980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622010" cy="4077023"/>
          </a:xfrm>
        </p:spPr>
        <p:txBody>
          <a:bodyPr/>
          <a:lstStyle/>
          <a:p>
            <a:pPr>
              <a:lnSpc>
                <a:spcPct val="115000"/>
              </a:lnSpc>
              <a:spcAft>
                <a:spcPts val="800"/>
              </a:spcAft>
            </a:pPr>
            <a:r>
              <a:rPr lang="en-CA" sz="1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Education</a:t>
            </a:r>
            <a:r>
              <a:rPr lang="en-CA" sz="1600" kern="100" dirty="0">
                <a:effectLst/>
                <a:latin typeface="Aptos" panose="020B0004020202020204" pitchFamily="34" charset="0"/>
                <a:ea typeface="Aptos" panose="020B0004020202020204" pitchFamily="34" charset="0"/>
                <a:cs typeface="Times New Roman" panose="02020603050405020304" pitchFamily="18" charset="0"/>
              </a:rPr>
              <a:t> is a fundamental human right that is being left unrealized in many lower-income countries, particularly in sub-Saharan Africa, and especially for girls. Education transforms lives in many ways.</a:t>
            </a:r>
          </a:p>
          <a:p>
            <a:pPr>
              <a:lnSpc>
                <a:spcPct val="115000"/>
              </a:lnSpc>
              <a:spcAft>
                <a:spcPts val="800"/>
              </a:spcAft>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 GRAN works with partners in advocating for increased funding to the Global Partnership for Education which coordinates a global effort to deliver a good quality education to all children. </a:t>
            </a:r>
          </a:p>
          <a:p>
            <a:pPr>
              <a:lnSpc>
                <a:spcPct val="115000"/>
              </a:lnSpc>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In 2019 GRANs actively campaigned for a generous contribution from the Canadian government for the Global Partnership for Education replenishment. And success! Our efforts were rewarded when Canada doubled its contribution to $180 million for the period 2018 to 2020.</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10</a:t>
            </a:fld>
            <a:endParaRPr lang="en-US"/>
          </a:p>
        </p:txBody>
      </p:sp>
    </p:spTree>
    <p:extLst>
      <p:ext uri="{BB962C8B-B14F-4D97-AF65-F5344CB8AC3E}">
        <p14:creationId xmlns:p14="http://schemas.microsoft.com/office/powerpoint/2010/main" val="2774591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kern="100" dirty="0">
                <a:effectLst/>
                <a:latin typeface="Aptos" panose="020B0004020202020204" pitchFamily="34" charset="0"/>
                <a:ea typeface="Aptos" panose="020B0004020202020204" pitchFamily="34" charset="0"/>
                <a:cs typeface="Times New Roman" panose="02020603050405020304" pitchFamily="18" charset="0"/>
              </a:rPr>
              <a:t>In 2023, GRANs, in collaboration with partners from the Canadian International Education Policy Working Group, signed a petition and took to social media calling on the Government of Canada to fulfill their promise to increase international assistance, including dedicating funding to global education.  In February, success! We celebrated as Canada pledged $87.5 million over four years (2023 to 2026) to Education Cannot Wait (ECW), to support millions of crisis-affected children in accessing quality education.  </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11</a:t>
            </a:fld>
            <a:endParaRPr lang="en-US"/>
          </a:p>
        </p:txBody>
      </p:sp>
    </p:spTree>
    <p:extLst>
      <p:ext uri="{BB962C8B-B14F-4D97-AF65-F5344CB8AC3E}">
        <p14:creationId xmlns:p14="http://schemas.microsoft.com/office/powerpoint/2010/main" val="1764557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kern="100" dirty="0">
                <a:effectLst/>
                <a:latin typeface="Aptos" panose="020B0004020202020204" pitchFamily="34" charset="0"/>
                <a:ea typeface="Aptos" panose="020B0004020202020204" pitchFamily="34" charset="0"/>
                <a:cs typeface="Times New Roman" panose="02020603050405020304" pitchFamily="18" charset="0"/>
              </a:rPr>
              <a:t>For the past seven years, GRANs across the country have participated in the United Nations </a:t>
            </a:r>
            <a:r>
              <a:rPr lang="en-CA" sz="1800" i="1" kern="100" dirty="0">
                <a:effectLst/>
                <a:latin typeface="Aptos" panose="020B0004020202020204" pitchFamily="34" charset="0"/>
                <a:ea typeface="Aptos" panose="020B0004020202020204" pitchFamily="34" charset="0"/>
                <a:cs typeface="Times New Roman" panose="02020603050405020304" pitchFamily="18" charset="0"/>
              </a:rPr>
              <a:t>Orange the World</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Campaign:16 Days of Activism to End Gender-Based Violence.   Gender equality is not only a fundamental human right, but a necessary foundation for a peaceful, prosperous, and sustainable world. </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12</a:t>
            </a:fld>
            <a:endParaRPr lang="en-US"/>
          </a:p>
        </p:txBody>
      </p:sp>
    </p:spTree>
    <p:extLst>
      <p:ext uri="{BB962C8B-B14F-4D97-AF65-F5344CB8AC3E}">
        <p14:creationId xmlns:p14="http://schemas.microsoft.com/office/powerpoint/2010/main" val="3562973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kern="100" dirty="0">
                <a:effectLst/>
                <a:latin typeface="Aptos" panose="020B0004020202020204" pitchFamily="34" charset="0"/>
                <a:ea typeface="Aptos" panose="020B0004020202020204" pitchFamily="34" charset="0"/>
                <a:cs typeface="Times New Roman" panose="02020603050405020304" pitchFamily="18" charset="0"/>
              </a:rPr>
              <a:t>Violence against women and girls is a human rights violation. One in three women worldwide experience physical or sexual violence, most often perpetrated by an intimate partner.  The</a:t>
            </a:r>
            <a:r>
              <a:rPr lang="en-CA" sz="1800" i="1" kern="100" dirty="0">
                <a:effectLst/>
                <a:latin typeface="Aptos" panose="020B0004020202020204" pitchFamily="34" charset="0"/>
                <a:ea typeface="Aptos" panose="020B0004020202020204" pitchFamily="34" charset="0"/>
                <a:cs typeface="Times New Roman" panose="02020603050405020304" pitchFamily="18" charset="0"/>
              </a:rPr>
              <a:t> 16 Days of Activism</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is a time to galvanize action to end violence against women and girls everywhere.  </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13</a:t>
            </a:fld>
            <a:endParaRPr lang="en-US"/>
          </a:p>
        </p:txBody>
      </p:sp>
    </p:spTree>
    <p:extLst>
      <p:ext uri="{BB962C8B-B14F-4D97-AF65-F5344CB8AC3E}">
        <p14:creationId xmlns:p14="http://schemas.microsoft.com/office/powerpoint/2010/main" val="3370199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GRANs arranged for their mayors to issue proclamations, held candlelit vigils, organized educational displays and facilitated discussions regarding the need to end violence against women. They decorated their communities with giant orange bows and distributed orange ribbons and pamphlets on street corners, in libraries and to family and friends to raise awareness.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14</a:t>
            </a:fld>
            <a:endParaRPr lang="en-US"/>
          </a:p>
        </p:txBody>
      </p:sp>
    </p:spTree>
    <p:extLst>
      <p:ext uri="{BB962C8B-B14F-4D97-AF65-F5344CB8AC3E}">
        <p14:creationId xmlns:p14="http://schemas.microsoft.com/office/powerpoint/2010/main" val="301756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The leadership provided by GRANs across Canada included lighting up city halls and parliament buildings and rallying with MPs and municipal leaders, and showing solidarity with their local police.</a:t>
            </a:r>
            <a:endParaRPr lang="en-US" sz="1800" dirty="0"/>
          </a:p>
        </p:txBody>
      </p:sp>
      <p:sp>
        <p:nvSpPr>
          <p:cNvPr id="4" name="Slide Number Placeholder 3"/>
          <p:cNvSpPr>
            <a:spLocks noGrp="1"/>
          </p:cNvSpPr>
          <p:nvPr>
            <p:ph type="sldNum" sz="quarter" idx="5"/>
          </p:nvPr>
        </p:nvSpPr>
        <p:spPr/>
        <p:txBody>
          <a:bodyPr/>
          <a:lstStyle/>
          <a:p>
            <a:fld id="{362ECBAD-F46B-2D4B-B79F-365995350DBB}" type="slidenum">
              <a:rPr lang="en-US" smtClean="0"/>
              <a:t>15</a:t>
            </a:fld>
            <a:endParaRPr lang="en-US" dirty="0"/>
          </a:p>
        </p:txBody>
      </p:sp>
    </p:spTree>
    <p:extLst>
      <p:ext uri="{BB962C8B-B14F-4D97-AF65-F5344CB8AC3E}">
        <p14:creationId xmlns:p14="http://schemas.microsoft.com/office/powerpoint/2010/main" val="3671267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kern="100" dirty="0">
                <a:effectLst/>
                <a:latin typeface="Aptos" panose="020B0004020202020204" pitchFamily="34" charset="0"/>
                <a:ea typeface="Aptos" panose="020B0004020202020204" pitchFamily="34" charset="0"/>
                <a:cs typeface="Times New Roman" panose="02020603050405020304" pitchFamily="18" charset="0"/>
              </a:rPr>
              <a:t>The global hunger crisis was chosen in October 2022 as the focus for the second all-of-GRAN campaign.  This has been a successful campaign on so many levels, and will be the focus of a presentation by Bunny Keeley and Diane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Scaletta</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this afternoon.</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16</a:t>
            </a:fld>
            <a:endParaRPr lang="en-US"/>
          </a:p>
        </p:txBody>
      </p:sp>
    </p:spTree>
    <p:extLst>
      <p:ext uri="{BB962C8B-B14F-4D97-AF65-F5344CB8AC3E}">
        <p14:creationId xmlns:p14="http://schemas.microsoft.com/office/powerpoint/2010/main" val="498734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29050"/>
          </a:xfrm>
        </p:spPr>
        <p:txBody>
          <a:bodyPr/>
          <a:lstStyle/>
          <a:p>
            <a:r>
              <a:rPr lang="en-US" sz="1800" kern="100" dirty="0">
                <a:solidFill>
                  <a:srgbClr val="0D0D0D"/>
                </a:solidFill>
                <a:effectLst/>
                <a:latin typeface="Roboto;Noto;sans-serif"/>
                <a:ea typeface="Aptos" panose="020B0004020202020204" pitchFamily="34" charset="0"/>
                <a:cs typeface="Times New Roman" panose="02020603050405020304" pitchFamily="18" charset="0"/>
              </a:rPr>
              <a:t>In January 2020, GRAN decided to pursue advocacy actions directed at the climate crisis, recognizing the impacts of the changing climate as a broad and significant cross cutting issue that effects all of GRAN priority areas. </a:t>
            </a:r>
            <a:r>
              <a:rPr lang="en-CA" sz="1800" kern="100" dirty="0">
                <a:solidFill>
                  <a:srgbClr val="0D0D0D"/>
                </a:solidFill>
                <a:effectLst/>
                <a:latin typeface="Roboto;Noto;sans-serif"/>
                <a:ea typeface="Aptos" panose="020B0004020202020204" pitchFamily="34" charset="0"/>
                <a:cs typeface="Times New Roman" panose="02020603050405020304" pitchFamily="18" charset="0"/>
              </a:rPr>
              <a:t> GRAN recognizes that extreme weather events related to the rapidly changing climate most significantly affect people in the global south, especially older persons, women, children, persons with disabilities, and those who struggle to provide the necessities of life for themselves and their families.  Countries that have done the least to cause climate change are those who are impacted the most.</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17</a:t>
            </a:fld>
            <a:endParaRPr lang="en-US"/>
          </a:p>
        </p:txBody>
      </p:sp>
    </p:spTree>
    <p:extLst>
      <p:ext uri="{BB962C8B-B14F-4D97-AF65-F5344CB8AC3E}">
        <p14:creationId xmlns:p14="http://schemas.microsoft.com/office/powerpoint/2010/main" val="3794058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Under the Paris Accord wealthy countries, including Canada, set a goal of mobilizing $100 billion annually in climate finance by 2020.   GRAN worked with its partners at the Canadian Coalition for Climate Change and Development in advocating for Canada to contribute its fair share to this international commitment.  </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GRAN has also worked with partners at Climate Action Network in amplifying the voices of leaders from the Global South in calling for recognition of the disproportionate impact of climate change on their countries, and the desperate need for support in their recovery efforts.    </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18</a:t>
            </a:fld>
            <a:endParaRPr lang="en-US"/>
          </a:p>
        </p:txBody>
      </p:sp>
    </p:spTree>
    <p:extLst>
      <p:ext uri="{BB962C8B-B14F-4D97-AF65-F5344CB8AC3E}">
        <p14:creationId xmlns:p14="http://schemas.microsoft.com/office/powerpoint/2010/main" val="3340598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And success!  At the G7 Summit in June 2021, Canada committed to double its international climate finance, to $5.3 billion over the next five years, including increased support for adaptation and for women’s organizations providing leadership locally.   </a:t>
            </a:r>
          </a:p>
          <a:p>
            <a:pPr>
              <a:lnSpc>
                <a:spcPct val="115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And, after decades of collective advocacy by lower-income countries and small island states, a Loss and Damage Fund was successfully established in November 2023. However, much work remains.</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19</a:t>
            </a:fld>
            <a:endParaRPr lang="en-US"/>
          </a:p>
        </p:txBody>
      </p:sp>
    </p:spTree>
    <p:extLst>
      <p:ext uri="{BB962C8B-B14F-4D97-AF65-F5344CB8AC3E}">
        <p14:creationId xmlns:p14="http://schemas.microsoft.com/office/powerpoint/2010/main" val="2314880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668505" cy="3937538"/>
          </a:xfrm>
        </p:spPr>
        <p:txBody>
          <a:bodyPr/>
          <a:lstStyle/>
          <a:p>
            <a:pPr>
              <a:lnSpc>
                <a:spcPct val="115000"/>
              </a:lnSpc>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I’d like to start off our celebration of GRAN’s accomplishments this morning by saying Kudos to the GRAN Web Team for our wonderful web site.    Special shoutout to Ruth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Buckinger</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GRAN member in Sackville New Brunswick, who is the master mind behind the web site, and thanks to the many GRANs who contribute to the content.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GRAN’s website is as close as we get to having an “office”, a place where the public can drop in and visit and GRAN members can stop by to pick up resources or leave us a message. Our website is rich with information about who we are, what we care about and the work we are undertaking.   And it is obviously coming up in scholarly internet searches!</a:t>
            </a:r>
          </a:p>
          <a:p>
            <a:endParaRPr lang="en-US" dirty="0"/>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2</a:t>
            </a:fld>
            <a:endParaRPr lang="en-US"/>
          </a:p>
        </p:txBody>
      </p:sp>
    </p:spTree>
    <p:extLst>
      <p:ext uri="{BB962C8B-B14F-4D97-AF65-F5344CB8AC3E}">
        <p14:creationId xmlns:p14="http://schemas.microsoft.com/office/powerpoint/2010/main" val="903925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Aptos" panose="020B0004020202020204" pitchFamily="34" charset="0"/>
                <a:ea typeface="Aptos" panose="020B0004020202020204" pitchFamily="34" charset="0"/>
                <a:cs typeface="Times New Roman" panose="02020603050405020304" pitchFamily="18" charset="0"/>
              </a:rPr>
              <a:t>A Convention on the Rights of Older Persons would provide legal protection for the human rights of older women, those who are the focus of GRAN advocacy. GRAN has followed this crucial instrument for the protection of older persons’ rights since 2019, collaborating with the Global Alliance for the Rights of Older. Persons. This included virtually attending the 11</a:t>
            </a:r>
            <a:r>
              <a:rPr lang="en-CA" sz="18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CA" sz="1800" dirty="0">
                <a:effectLst/>
                <a:latin typeface="Aptos" panose="020B0004020202020204" pitchFamily="34" charset="0"/>
                <a:ea typeface="Aptos" panose="020B0004020202020204" pitchFamily="34" charset="0"/>
                <a:cs typeface="Times New Roman" panose="02020603050405020304" pitchFamily="18" charset="0"/>
              </a:rPr>
              <a:t> Annual Session of the United Nations Open-Ended Working Group on Aging in 2021 and participating virtually in the global Aging with Rights Campaign.</a:t>
            </a:r>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20</a:t>
            </a:fld>
            <a:endParaRPr lang="en-US"/>
          </a:p>
        </p:txBody>
      </p:sp>
    </p:spTree>
    <p:extLst>
      <p:ext uri="{BB962C8B-B14F-4D97-AF65-F5344CB8AC3E}">
        <p14:creationId xmlns:p14="http://schemas.microsoft.com/office/powerpoint/2010/main" val="2274187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kern="100" dirty="0">
                <a:effectLst/>
                <a:latin typeface="Aptos" panose="020B0004020202020204" pitchFamily="34" charset="0"/>
                <a:ea typeface="Aptos" panose="020B0004020202020204" pitchFamily="34" charset="0"/>
                <a:cs typeface="Times New Roman" panose="02020603050405020304" pitchFamily="18" charset="0"/>
              </a:rPr>
              <a:t>In November GRAN participated in a survey by the Open-Ended Working Group on Aging of member groups. The purpose of the survey was to identify gaps in 14 areas.  It is hoped that responses and recommendations from this process will be consistent with the message that the current human rights framework does not adequately address and protect the rights of older persons and that a new legally binding UN convention is the best way to address this.</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21</a:t>
            </a:fld>
            <a:endParaRPr lang="en-US"/>
          </a:p>
        </p:txBody>
      </p:sp>
    </p:spTree>
    <p:extLst>
      <p:ext uri="{BB962C8B-B14F-4D97-AF65-F5344CB8AC3E}">
        <p14:creationId xmlns:p14="http://schemas.microsoft.com/office/powerpoint/2010/main" val="2636301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49"/>
            <a:ext cx="5761496" cy="4061526"/>
          </a:xfrm>
        </p:spPr>
        <p:txBody>
          <a:bodyPr/>
          <a:lstStyle/>
          <a:p>
            <a:pPr>
              <a:lnSpc>
                <a:spcPct val="115000"/>
              </a:lnSpc>
              <a:spcAft>
                <a:spcPts val="800"/>
              </a:spcAft>
            </a:pPr>
            <a:r>
              <a:rPr lang="en-CA" sz="1100" kern="100" dirty="0">
                <a:effectLst/>
                <a:latin typeface="Aptos" panose="020B0004020202020204" pitchFamily="34" charset="0"/>
                <a:ea typeface="Aptos" panose="020B0004020202020204" pitchFamily="34" charset="0"/>
                <a:cs typeface="Times New Roman" panose="02020603050405020304" pitchFamily="18" charset="0"/>
              </a:rPr>
              <a:t>Well-documented widespread human rights abuses have been associated with the activities of many Canadian mining companies abroad including:</a:t>
            </a:r>
          </a:p>
          <a:p>
            <a:pPr marL="342900" lvl="0" indent="-342900">
              <a:lnSpc>
                <a:spcPct val="115000"/>
              </a:lnSpc>
              <a:spcAft>
                <a:spcPts val="800"/>
              </a:spcAft>
              <a:buSzPts val="1000"/>
              <a:buFont typeface="Symbol" pitchFamily="2" charset="2"/>
              <a:buChar char=""/>
              <a:tabLst>
                <a:tab pos="457200" algn="l"/>
              </a:tabLst>
            </a:pPr>
            <a:r>
              <a:rPr lang="en-CA" sz="1100" kern="100" dirty="0">
                <a:effectLst/>
                <a:latin typeface="Aptos" panose="020B0004020202020204" pitchFamily="34" charset="0"/>
                <a:ea typeface="Aptos" panose="020B0004020202020204" pitchFamily="34" charset="0"/>
                <a:cs typeface="Times New Roman" panose="02020603050405020304" pitchFamily="18" charset="0"/>
              </a:rPr>
              <a:t>Gender-based violence;</a:t>
            </a:r>
          </a:p>
          <a:p>
            <a:pPr marL="342900" lvl="0" indent="-342900">
              <a:lnSpc>
                <a:spcPct val="115000"/>
              </a:lnSpc>
              <a:spcAft>
                <a:spcPts val="800"/>
              </a:spcAft>
              <a:buSzPts val="1000"/>
              <a:buFont typeface="Symbol" pitchFamily="2" charset="2"/>
              <a:buChar char=""/>
              <a:tabLst>
                <a:tab pos="457200" algn="l"/>
              </a:tabLst>
            </a:pPr>
            <a:r>
              <a:rPr lang="en-CA" sz="1100" kern="100" dirty="0">
                <a:effectLst/>
                <a:latin typeface="Aptos" panose="020B0004020202020204" pitchFamily="34" charset="0"/>
                <a:ea typeface="Aptos" panose="020B0004020202020204" pitchFamily="34" charset="0"/>
                <a:cs typeface="Times New Roman" panose="02020603050405020304" pitchFamily="18" charset="0"/>
              </a:rPr>
              <a:t>Seizure of land and water without local consultation.</a:t>
            </a:r>
          </a:p>
          <a:p>
            <a:pPr marL="342900" lvl="0" indent="-342900">
              <a:lnSpc>
                <a:spcPct val="115000"/>
              </a:lnSpc>
              <a:spcAft>
                <a:spcPts val="800"/>
              </a:spcAft>
              <a:buSzPts val="1000"/>
              <a:buFont typeface="Symbol" pitchFamily="2" charset="2"/>
              <a:buChar char=""/>
              <a:tabLst>
                <a:tab pos="457200" algn="l"/>
              </a:tabLst>
            </a:pPr>
            <a:r>
              <a:rPr lang="en-CA" sz="1100" kern="100" dirty="0">
                <a:effectLst/>
                <a:latin typeface="Aptos" panose="020B0004020202020204" pitchFamily="34" charset="0"/>
                <a:ea typeface="Aptos" panose="020B0004020202020204" pitchFamily="34" charset="0"/>
                <a:cs typeface="Times New Roman" panose="02020603050405020304" pitchFamily="18" charset="0"/>
              </a:rPr>
              <a:t>Serious illness or death resulting from toxic chemicals in the air, land and water;  </a:t>
            </a:r>
          </a:p>
          <a:p>
            <a:pPr marL="342900" lvl="0" indent="-342900">
              <a:lnSpc>
                <a:spcPct val="115000"/>
              </a:lnSpc>
              <a:spcAft>
                <a:spcPts val="800"/>
              </a:spcAft>
              <a:buSzPts val="1000"/>
              <a:buFont typeface="Symbol" pitchFamily="2" charset="2"/>
              <a:buChar char=""/>
              <a:tabLst>
                <a:tab pos="457200" algn="l"/>
              </a:tabLst>
            </a:pPr>
            <a:r>
              <a:rPr lang="en-CA" sz="1100" kern="100" dirty="0">
                <a:effectLst/>
                <a:latin typeface="Aptos" panose="020B0004020202020204" pitchFamily="34" charset="0"/>
                <a:ea typeface="Aptos" panose="020B0004020202020204" pitchFamily="34" charset="0"/>
                <a:cs typeface="Times New Roman" panose="02020603050405020304" pitchFamily="18" charset="0"/>
              </a:rPr>
              <a:t>Injuries or death of peaceful protesters; and </a:t>
            </a:r>
          </a:p>
          <a:p>
            <a:pPr marL="342900" lvl="0" indent="-342900">
              <a:lnSpc>
                <a:spcPct val="115000"/>
              </a:lnSpc>
              <a:spcAft>
                <a:spcPts val="800"/>
              </a:spcAft>
              <a:buSzPts val="1000"/>
              <a:buFont typeface="Symbol" pitchFamily="2" charset="2"/>
              <a:buChar char=""/>
              <a:tabLst>
                <a:tab pos="457200" algn="l"/>
              </a:tabLst>
            </a:pPr>
            <a:r>
              <a:rPr lang="en-CA" sz="1100" kern="100" dirty="0">
                <a:effectLst/>
                <a:latin typeface="Aptos" panose="020B0004020202020204" pitchFamily="34" charset="0"/>
                <a:ea typeface="Aptos" panose="020B0004020202020204" pitchFamily="34" charset="0"/>
                <a:cs typeface="Times New Roman" panose="02020603050405020304" pitchFamily="18" charset="0"/>
              </a:rPr>
              <a:t>Destruction of cultural values and the social fabric of communities. </a:t>
            </a:r>
          </a:p>
          <a:p>
            <a:pPr>
              <a:lnSpc>
                <a:spcPct val="115000"/>
              </a:lnSpc>
              <a:spcAft>
                <a:spcPts val="800"/>
              </a:spcAft>
            </a:pPr>
            <a:r>
              <a:rPr lang="en-CA" sz="1100" kern="100" dirty="0">
                <a:effectLst/>
                <a:latin typeface="Aptos" panose="020B0004020202020204" pitchFamily="34" charset="0"/>
                <a:ea typeface="Aptos" panose="020B0004020202020204" pitchFamily="34" charset="0"/>
                <a:cs typeface="Times New Roman" panose="02020603050405020304" pitchFamily="18" charset="0"/>
              </a:rPr>
              <a:t>These companies must be held accountable for their actions in the communities in which they operate.  At risk are the human rights of the local people and potentially devastating environmental impacts to this fragile ecosystem, with threats to both water security and biodiversity. </a:t>
            </a:r>
          </a:p>
          <a:p>
            <a:pPr>
              <a:lnSpc>
                <a:spcPct val="115000"/>
              </a:lnSpc>
              <a:spcAft>
                <a:spcPts val="80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GRAN advocacy has included collaborating with partners and the Indigenous people of the Okavango Delta located in Botswana and Namibia as Vancouver based oil company, Reconnaissance Energy Africa Ltd. (</a:t>
            </a:r>
            <a:r>
              <a:rPr lang="en-US" sz="1100" kern="100" dirty="0" err="1">
                <a:effectLst/>
                <a:latin typeface="Aptos" panose="020B0004020202020204" pitchFamily="34" charset="0"/>
                <a:ea typeface="Aptos" panose="020B0004020202020204" pitchFamily="34" charset="0"/>
                <a:cs typeface="Times New Roman" panose="02020603050405020304" pitchFamily="18" charset="0"/>
              </a:rPr>
              <a:t>ReconAfrica</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drilling activities threatens the lives of small holder farmers including a sensitive water supply, displacement from their land as well as the fragile ecosystem and rich biodiversity of the area.</a:t>
            </a: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22</a:t>
            </a:fld>
            <a:endParaRPr lang="en-US"/>
          </a:p>
        </p:txBody>
      </p:sp>
    </p:spTree>
    <p:extLst>
      <p:ext uri="{BB962C8B-B14F-4D97-AF65-F5344CB8AC3E}">
        <p14:creationId xmlns:p14="http://schemas.microsoft.com/office/powerpoint/2010/main" val="2612008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In April 2019 the Government of Canada appointed the first Canadian Ombudsperson for Responsible Enterprise (CORE).  There were hopes that this position would begin to address the many human rights abuses of the Canadian extractive industries operating abroad,  but her mandate fell far short of the independent watchdog the government had promised.  </a:t>
            </a:r>
            <a:r>
              <a:rPr lang="en-US" sz="1800" kern="100" dirty="0">
                <a:solidFill>
                  <a:srgbClr val="4C94D8"/>
                </a:solidFill>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GRAN continues to work with many partners to create an independent watchdog to hold Canadian mining companies accountable for their practices abroad.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23</a:t>
            </a:fld>
            <a:endParaRPr lang="en-US"/>
          </a:p>
        </p:txBody>
      </p:sp>
    </p:spTree>
    <p:extLst>
      <p:ext uri="{BB962C8B-B14F-4D97-AF65-F5344CB8AC3E}">
        <p14:creationId xmlns:p14="http://schemas.microsoft.com/office/powerpoint/2010/main" val="1938611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We are seeing progress in the area of mining justice with the increase in lawsuits and investigations of human rights abuses by Canadian mining companies operating abroad.   We are also heartened by the </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proliferation of corporate due diligence laws being passed in Europe, the number of articles in newspapers concerning allegations of human rights abuses, the need for more regulation, and overall growing public awareness that change is needed in the mining industry.</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24</a:t>
            </a:fld>
            <a:endParaRPr lang="en-US"/>
          </a:p>
        </p:txBody>
      </p:sp>
    </p:spTree>
    <p:extLst>
      <p:ext uri="{BB962C8B-B14F-4D97-AF65-F5344CB8AC3E}">
        <p14:creationId xmlns:p14="http://schemas.microsoft.com/office/powerpoint/2010/main" val="826242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08019"/>
          </a:xfrm>
        </p:spPr>
        <p:txBody>
          <a:bodyPr/>
          <a:lstStyle/>
          <a:p>
            <a:pPr>
              <a:lnSpc>
                <a:spcPct val="115000"/>
              </a:lnSpc>
              <a:spcAft>
                <a:spcPts val="800"/>
              </a:spcAft>
            </a:pPr>
            <a:r>
              <a:rPr lang="en-CA" sz="1500" kern="100" dirty="0">
                <a:effectLst/>
                <a:latin typeface="Aptos" panose="020B0004020202020204" pitchFamily="34" charset="0"/>
                <a:ea typeface="Aptos" panose="020B0004020202020204" pitchFamily="34" charset="0"/>
                <a:cs typeface="Times New Roman" panose="02020603050405020304" pitchFamily="18" charset="0"/>
              </a:rPr>
              <a:t> In closing I want to briefly highlight a few of GRAN’s strengths. </a:t>
            </a:r>
          </a:p>
          <a:p>
            <a:pPr>
              <a:lnSpc>
                <a:spcPct val="115000"/>
              </a:lnSpc>
              <a:spcAft>
                <a:spcPts val="800"/>
              </a:spcAft>
            </a:pPr>
            <a:r>
              <a:rPr lang="en-CA" sz="1500" kern="100" dirty="0">
                <a:effectLst/>
                <a:latin typeface="Aptos" panose="020B0004020202020204" pitchFamily="34" charset="0"/>
                <a:ea typeface="Aptos" panose="020B0004020202020204" pitchFamily="34" charset="0"/>
                <a:cs typeface="Times New Roman" panose="02020603050405020304" pitchFamily="18" charset="0"/>
              </a:rPr>
              <a:t>The first strength I would like to flag is teamwork.   GRAN is composed of many teams: six at the national level, 10 regional teams and many more local teams.  At last count GRAN has just a little over 300 members across the country.   This is a photo of the GRAN Steering Committee members.</a:t>
            </a:r>
          </a:p>
          <a:p>
            <a:pPr>
              <a:lnSpc>
                <a:spcPct val="115000"/>
              </a:lnSpc>
              <a:spcAft>
                <a:spcPts val="800"/>
              </a:spcAft>
            </a:pPr>
            <a:r>
              <a:rPr lang="en-CA" sz="1500" kern="100" dirty="0">
                <a:effectLst/>
                <a:latin typeface="Aptos" panose="020B0004020202020204" pitchFamily="34" charset="0"/>
                <a:ea typeface="Aptos" panose="020B0004020202020204" pitchFamily="34" charset="0"/>
                <a:cs typeface="Times New Roman" panose="02020603050405020304" pitchFamily="18" charset="0"/>
              </a:rPr>
              <a:t>GRAN’s accomplishments are astonishing when we consider that ours is a completely volunteer movement, with members widely spread across the country. Without the passion and commitment of our members, none of this would be possible. We are proud of our organization and the important work for justice and human rights we undertake, and grateful for the community we have built together. A deep and sincere thank you to each GRAN member. </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25</a:t>
            </a:fld>
            <a:endParaRPr lang="en-US"/>
          </a:p>
        </p:txBody>
      </p:sp>
    </p:spTree>
    <p:extLst>
      <p:ext uri="{BB962C8B-B14F-4D97-AF65-F5344CB8AC3E}">
        <p14:creationId xmlns:p14="http://schemas.microsoft.com/office/powerpoint/2010/main" val="3883120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kern="100" dirty="0">
                <a:effectLst/>
                <a:latin typeface="Aptos" panose="020B0004020202020204" pitchFamily="34" charset="0"/>
                <a:ea typeface="Aptos" panose="020B0004020202020204" pitchFamily="34" charset="0"/>
                <a:cs typeface="Times New Roman" panose="02020603050405020304" pitchFamily="18" charset="0"/>
              </a:rPr>
              <a:t>GRAN is in a unique position among Canadian Civil Society Organizations as a national volunteer network of older women with life experience that motivates us to advocate for the human rights of our sisters around the world.   GRAN has garnered much respect across the civil society community in Canada and among parliamentarians.   This is in thanks to our strong roots, as you will hear this afternoon, and the ongoing passion and dedication of time and energy of our members.   </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26</a:t>
            </a:fld>
            <a:endParaRPr lang="en-US"/>
          </a:p>
        </p:txBody>
      </p:sp>
    </p:spTree>
    <p:extLst>
      <p:ext uri="{BB962C8B-B14F-4D97-AF65-F5344CB8AC3E}">
        <p14:creationId xmlns:p14="http://schemas.microsoft.com/office/powerpoint/2010/main" val="1819996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06512" cy="4139016"/>
          </a:xfrm>
        </p:spPr>
        <p:txBody>
          <a:bodyPr/>
          <a:lstStyle/>
          <a:p>
            <a:pPr>
              <a:lnSpc>
                <a:spcPct val="115000"/>
              </a:lnSpc>
              <a:spcAft>
                <a:spcPts val="800"/>
              </a:spcAft>
            </a:pPr>
            <a:r>
              <a:rPr lang="en-CA" sz="1400" kern="100" dirty="0">
                <a:effectLst/>
                <a:latin typeface="Aptos" panose="020B0004020202020204" pitchFamily="34" charset="0"/>
                <a:ea typeface="Aptos" panose="020B0004020202020204" pitchFamily="34" charset="0"/>
                <a:cs typeface="Times New Roman" panose="02020603050405020304" pitchFamily="18" charset="0"/>
              </a:rPr>
              <a:t>The second strength I want to highlight is the building of relationships with MPs, Cabinet Ministers and Parliamentary Secretaries.   These relationships and communications are  one of the most powerful aspects of our advocacy.   Our organization is respected among parliamentarians for our non-partisan and thoughtful conversations, and the offering of solutions.   For new parliamentarians perhaps meeting a group of older women advocates is still a bit of a novelty.  </a:t>
            </a:r>
          </a:p>
          <a:p>
            <a:pPr>
              <a:lnSpc>
                <a:spcPct val="115000"/>
              </a:lnSpc>
              <a:spcAft>
                <a:spcPts val="800"/>
              </a:spcAft>
            </a:pPr>
            <a:r>
              <a:rPr lang="en-CA" sz="1400" kern="100" dirty="0">
                <a:effectLst/>
                <a:latin typeface="Aptos" panose="020B0004020202020204" pitchFamily="34" charset="0"/>
                <a:ea typeface="Aptos" panose="020B0004020202020204" pitchFamily="34" charset="0"/>
                <a:cs typeface="Times New Roman" panose="02020603050405020304" pitchFamily="18" charset="0"/>
              </a:rPr>
              <a:t>I want to recognize the efforts of two of our partners who provide opportunities to collaborate in meeting with MPs.  Firstly one of our newer partners, the British Columbia Council for International Cooperation, who organized meetings with Minister </a:t>
            </a:r>
            <a:r>
              <a:rPr lang="en-CA" sz="1400" kern="100" dirty="0" err="1">
                <a:effectLst/>
                <a:latin typeface="Aptos" panose="020B0004020202020204" pitchFamily="34" charset="0"/>
                <a:ea typeface="Aptos" panose="020B0004020202020204" pitchFamily="34" charset="0"/>
                <a:cs typeface="Times New Roman" panose="02020603050405020304" pitchFamily="18" charset="0"/>
              </a:rPr>
              <a:t>Hussen</a:t>
            </a:r>
            <a:r>
              <a:rPr lang="en-CA" sz="1400" kern="100" dirty="0">
                <a:effectLst/>
                <a:latin typeface="Aptos" panose="020B0004020202020204" pitchFamily="34" charset="0"/>
                <a:ea typeface="Aptos" panose="020B0004020202020204" pitchFamily="34" charset="0"/>
                <a:cs typeface="Times New Roman" panose="02020603050405020304" pitchFamily="18" charset="0"/>
              </a:rPr>
              <a:t> this spring in Vancouver and Victoria.  Thanks to the GRANs who at very short notice met with Minister </a:t>
            </a:r>
            <a:r>
              <a:rPr lang="en-CA" sz="1400" kern="100" dirty="0" err="1">
                <a:effectLst/>
                <a:latin typeface="Aptos" panose="020B0004020202020204" pitchFamily="34" charset="0"/>
                <a:ea typeface="Aptos" panose="020B0004020202020204" pitchFamily="34" charset="0"/>
                <a:cs typeface="Times New Roman" panose="02020603050405020304" pitchFamily="18" charset="0"/>
              </a:rPr>
              <a:t>Hussen</a:t>
            </a:r>
            <a:r>
              <a:rPr lang="en-CA" sz="1400" kern="100" dirty="0">
                <a:effectLst/>
                <a:latin typeface="Aptos" panose="020B0004020202020204" pitchFamily="34" charset="0"/>
                <a:ea typeface="Aptos" panose="020B0004020202020204" pitchFamily="34" charset="0"/>
                <a:cs typeface="Times New Roman" panose="02020603050405020304" pitchFamily="18" charset="0"/>
              </a:rPr>
              <a:t>.  These meetings were  significant opportunities for GRAN to profile the Right to Food campaign with our new Minister of International Development.   .</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27</a:t>
            </a:fld>
            <a:endParaRPr lang="en-US"/>
          </a:p>
        </p:txBody>
      </p:sp>
    </p:spTree>
    <p:extLst>
      <p:ext uri="{BB962C8B-B14F-4D97-AF65-F5344CB8AC3E}">
        <p14:creationId xmlns:p14="http://schemas.microsoft.com/office/powerpoint/2010/main" val="1567360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23518"/>
          </a:xfrm>
        </p:spPr>
        <p:txBody>
          <a:bodyPr/>
          <a:lstStyle/>
          <a:p>
            <a:pPr>
              <a:lnSpc>
                <a:spcPct val="115000"/>
              </a:lnSpc>
              <a:spcAft>
                <a:spcPts val="800"/>
              </a:spcAft>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I also want to recognize Cooperation Canada, of which GRAN is a member host the Annual Hill Days where partners team up to meet with MPs.  GRAN has participated in Hill Days for many years.</a:t>
            </a:r>
          </a:p>
          <a:p>
            <a:pPr>
              <a:lnSpc>
                <a:spcPct val="115000"/>
              </a:lnSpc>
              <a:spcAft>
                <a:spcPts val="800"/>
              </a:spcAft>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Most importantly I want to recognize and to thank the many GRANs who meet, and develop relationships, with their MPs.   MPs are especially interested in hearing from us as constituents, providing us with the opportunity to influence the message they take forward to Parliament Hill.  </a:t>
            </a:r>
            <a:r>
              <a:rPr lang="en-CA" sz="1600" kern="100" dirty="0">
                <a:latin typeface="Aptos" panose="020B0004020202020204" pitchFamily="34" charset="0"/>
                <a:ea typeface="Aptos" panose="020B0004020202020204" pitchFamily="34" charset="0"/>
                <a:cs typeface="Times New Roman" panose="02020603050405020304" pitchFamily="18" charset="0"/>
              </a:rPr>
              <a:t>You can see from this slide we had a busy summer in 2023 attending MP events.</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 And this leads me to the last strength of our organization that I want to recognize – partnerships.</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28</a:t>
            </a:fld>
            <a:endParaRPr lang="en-US"/>
          </a:p>
        </p:txBody>
      </p:sp>
    </p:spTree>
    <p:extLst>
      <p:ext uri="{BB962C8B-B14F-4D97-AF65-F5344CB8AC3E}">
        <p14:creationId xmlns:p14="http://schemas.microsoft.com/office/powerpoint/2010/main" val="2623681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kern="100" dirty="0">
                <a:effectLst/>
                <a:latin typeface="Aptos" panose="020B0004020202020204" pitchFamily="34" charset="0"/>
                <a:ea typeface="Aptos" panose="020B0004020202020204" pitchFamily="34" charset="0"/>
                <a:cs typeface="Times New Roman" panose="02020603050405020304" pitchFamily="18" charset="0"/>
              </a:rPr>
              <a:t>GRAN values partnerships and alliances with like-minded organizations, and the opportunities this opens up to collaborate in shared advocacy efforts.  Many voices delivering a similar message, identifying a priority requiring the attention of our political leaders garners attention, and has a better chance of success.  </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29</a:t>
            </a:fld>
            <a:endParaRPr lang="en-US"/>
          </a:p>
        </p:txBody>
      </p:sp>
    </p:spTree>
    <p:extLst>
      <p:ext uri="{BB962C8B-B14F-4D97-AF65-F5344CB8AC3E}">
        <p14:creationId xmlns:p14="http://schemas.microsoft.com/office/powerpoint/2010/main" val="1553611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23519"/>
          </a:xfrm>
        </p:spPr>
        <p:txBody>
          <a:bodyPr/>
          <a:lstStyle/>
          <a:p>
            <a:pPr>
              <a:lnSpc>
                <a:spcPct val="115000"/>
              </a:lnSpc>
              <a:spcAft>
                <a:spcPts val="800"/>
              </a:spcAft>
            </a:pPr>
            <a:r>
              <a:rPr lang="en-CA" kern="100" dirty="0">
                <a:effectLst/>
                <a:latin typeface="Aptos" panose="020B0004020202020204" pitchFamily="34" charset="0"/>
                <a:ea typeface="Aptos" panose="020B0004020202020204" pitchFamily="34" charset="0"/>
                <a:cs typeface="Times New Roman" panose="02020603050405020304" pitchFamily="18" charset="0"/>
              </a:rPr>
              <a:t>GRAN is a nonpartisan network of volunteers from across Canada who advocate at home and internationally for program and policy changes that will promote and protect the human rights of marginalized women and communities in the Global South, with a specific focus on older women, children, youth and gender-diverse persons in the sub-Saharan African.   </a:t>
            </a:r>
          </a:p>
          <a:p>
            <a:pPr>
              <a:lnSpc>
                <a:spcPct val="115000"/>
              </a:lnSpc>
              <a:spcAft>
                <a:spcPts val="800"/>
              </a:spcAft>
            </a:pPr>
            <a:r>
              <a:rPr lang="en-CA"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kern="100" dirty="0">
                <a:effectLst/>
                <a:latin typeface="Aptos" panose="020B0004020202020204" pitchFamily="34" charset="0"/>
                <a:ea typeface="Aptos" panose="020B0004020202020204" pitchFamily="34" charset="0"/>
                <a:cs typeface="Times New Roman" panose="02020603050405020304" pitchFamily="18" charset="0"/>
              </a:rPr>
              <a:t>In 2022, the GRAN Advocacy Framework was developed to portray in a graphic manner who we are and to highlight the organizational values and principles that guide our work.  At the centre of our concerns are older women, many of whom are grandmothers. Older women are among the world’s most marginalized in society and yet they are also community leaders, teachers, care providers and food producers. GRAN amplifies the voices of older women, supports community-led solutions, and partners with like-minded organizations in efforts to make the world a better place for all. </a:t>
            </a:r>
          </a:p>
          <a:p>
            <a:pPr>
              <a:lnSpc>
                <a:spcPct val="115000"/>
              </a:lnSpc>
              <a:spcAft>
                <a:spcPts val="800"/>
              </a:spcAft>
            </a:pPr>
            <a:r>
              <a:rPr lang="en-CA" kern="100" dirty="0">
                <a:effectLst/>
                <a:latin typeface="Aptos" panose="020B0004020202020204" pitchFamily="34" charset="0"/>
                <a:ea typeface="Aptos" panose="020B0004020202020204" pitchFamily="34" charset="0"/>
                <a:cs typeface="Times New Roman" panose="02020603050405020304" pitchFamily="18" charset="0"/>
              </a:rPr>
              <a:t>We advocate for equitable access to the basic human rights of health, education, freedom from violence and economic security.    We work tirelessly to push for justice for all.  </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3</a:t>
            </a:fld>
            <a:endParaRPr lang="en-US"/>
          </a:p>
        </p:txBody>
      </p:sp>
    </p:spTree>
    <p:extLst>
      <p:ext uri="{BB962C8B-B14F-4D97-AF65-F5344CB8AC3E}">
        <p14:creationId xmlns:p14="http://schemas.microsoft.com/office/powerpoint/2010/main" val="929073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875545"/>
          </a:xfrm>
        </p:spPr>
        <p:txBody>
          <a:bodyPr/>
          <a:lstStyle/>
          <a:p>
            <a:pPr>
              <a:lnSpc>
                <a:spcPct val="115000"/>
              </a:lnSpc>
              <a:spcAft>
                <a:spcPts val="800"/>
              </a:spcAft>
            </a:pPr>
            <a:r>
              <a:rPr lang="en-CA" sz="1400" kern="100" dirty="0">
                <a:effectLst/>
                <a:latin typeface="Aptos" panose="020B0004020202020204" pitchFamily="34" charset="0"/>
                <a:ea typeface="Aptos" panose="020B0004020202020204" pitchFamily="34" charset="0"/>
                <a:cs typeface="Times New Roman" panose="02020603050405020304" pitchFamily="18" charset="0"/>
              </a:rPr>
              <a:t>GRANs work closely with a number of well-respected organizations who hold values similar to our own including ONE Canada, Results Canada, the Canadian </a:t>
            </a:r>
            <a:r>
              <a:rPr lang="en-CA" sz="1400" kern="100" dirty="0" err="1">
                <a:effectLst/>
                <a:latin typeface="Aptos" panose="020B0004020202020204" pitchFamily="34" charset="0"/>
                <a:ea typeface="Aptos" panose="020B0004020202020204" pitchFamily="34" charset="0"/>
                <a:cs typeface="Times New Roman" panose="02020603050405020304" pitchFamily="18" charset="0"/>
              </a:rPr>
              <a:t>Foodgrains</a:t>
            </a:r>
            <a:r>
              <a:rPr lang="en-CA" sz="1400" kern="100" dirty="0">
                <a:effectLst/>
                <a:latin typeface="Aptos" panose="020B0004020202020204" pitchFamily="34" charset="0"/>
                <a:ea typeface="Aptos" panose="020B0004020202020204" pitchFamily="34" charset="0"/>
                <a:cs typeface="Times New Roman" panose="02020603050405020304" pitchFamily="18" charset="0"/>
              </a:rPr>
              <a:t> Bank, Canadian Coalition on Climate Change and Development, Climate Action Network, Canadian International Education Policy Working Group and many others.  </a:t>
            </a:r>
          </a:p>
          <a:p>
            <a:pPr>
              <a:lnSpc>
                <a:spcPct val="115000"/>
              </a:lnSpc>
              <a:spcAft>
                <a:spcPts val="800"/>
              </a:spcAft>
            </a:pPr>
            <a:r>
              <a:rPr lang="en-CA" sz="1400" kern="100" dirty="0">
                <a:effectLst/>
                <a:latin typeface="Aptos" panose="020B0004020202020204" pitchFamily="34" charset="0"/>
                <a:ea typeface="Aptos" panose="020B0004020202020204" pitchFamily="34" charset="0"/>
                <a:cs typeface="Times New Roman" panose="02020603050405020304" pitchFamily="18" charset="0"/>
              </a:rPr>
              <a:t>Upon our request a few of our partners and friends of GRAN have each recorded a short video message for Hello Friends that we would like to share with you now.   I will now turn the event over to Cathy and Stella who will facilitate the technology in sharing messages from Results, ONE Canada, Canadian </a:t>
            </a:r>
            <a:r>
              <a:rPr lang="en-CA" sz="1400" kern="100" dirty="0" err="1">
                <a:effectLst/>
                <a:latin typeface="Aptos" panose="020B0004020202020204" pitchFamily="34" charset="0"/>
                <a:ea typeface="Aptos" panose="020B0004020202020204" pitchFamily="34" charset="0"/>
                <a:cs typeface="Times New Roman" panose="02020603050405020304" pitchFamily="18" charset="0"/>
              </a:rPr>
              <a:t>Foodgrains</a:t>
            </a:r>
            <a:r>
              <a:rPr lang="en-CA" sz="1400" kern="100" dirty="0">
                <a:effectLst/>
                <a:latin typeface="Aptos" panose="020B0004020202020204" pitchFamily="34" charset="0"/>
                <a:ea typeface="Aptos" panose="020B0004020202020204" pitchFamily="34" charset="0"/>
                <a:cs typeface="Times New Roman" panose="02020603050405020304" pitchFamily="18" charset="0"/>
              </a:rPr>
              <a:t> Bank and MP Anita </a:t>
            </a:r>
            <a:r>
              <a:rPr lang="en-CA" sz="1400" kern="100" dirty="0" err="1">
                <a:effectLst/>
                <a:latin typeface="Aptos" panose="020B0004020202020204" pitchFamily="34" charset="0"/>
                <a:ea typeface="Aptos" panose="020B0004020202020204" pitchFamily="34" charset="0"/>
                <a:cs typeface="Times New Roman" panose="02020603050405020304" pitchFamily="18" charset="0"/>
              </a:rPr>
              <a:t>Vandenbeld</a:t>
            </a:r>
            <a:r>
              <a:rPr lang="en-CA" sz="14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CA" sz="1400" kern="100" dirty="0">
                <a:effectLst/>
                <a:latin typeface="Aptos" panose="020B0004020202020204" pitchFamily="34" charset="0"/>
                <a:ea typeface="Aptos" panose="020B0004020202020204" pitchFamily="34" charset="0"/>
                <a:cs typeface="Times New Roman" panose="02020603050405020304" pitchFamily="18" charset="0"/>
              </a:rPr>
              <a:t>Again, thanks to all GRANs who make our collective work possible. </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30</a:t>
            </a:fld>
            <a:endParaRPr lang="en-US"/>
          </a:p>
        </p:txBody>
      </p:sp>
    </p:spTree>
    <p:extLst>
      <p:ext uri="{BB962C8B-B14F-4D97-AF65-F5344CB8AC3E}">
        <p14:creationId xmlns:p14="http://schemas.microsoft.com/office/powerpoint/2010/main" val="4075180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kern="100" dirty="0">
                <a:effectLst/>
                <a:latin typeface="Aptos" panose="020B0004020202020204" pitchFamily="34" charset="0"/>
                <a:ea typeface="Aptos" panose="020B0004020202020204" pitchFamily="34" charset="0"/>
                <a:cs typeface="Times New Roman" panose="02020603050405020304" pitchFamily="18" charset="0"/>
              </a:rPr>
              <a:t>The GRAN vision and mission was revised in 2022 to acknowledge our continuing advocacy for the human rights of older women in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sSA</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and to recognize that often our advocacy messages are broad and inclusive of marginalized women across the global south. </a:t>
            </a:r>
          </a:p>
          <a:p>
            <a:endParaRPr lang="en-US" sz="1800" dirty="0"/>
          </a:p>
        </p:txBody>
      </p:sp>
      <p:sp>
        <p:nvSpPr>
          <p:cNvPr id="4" name="Slide Number Placeholder 3"/>
          <p:cNvSpPr>
            <a:spLocks noGrp="1"/>
          </p:cNvSpPr>
          <p:nvPr>
            <p:ph type="sldNum" sz="quarter" idx="5"/>
          </p:nvPr>
        </p:nvSpPr>
        <p:spPr/>
        <p:txBody>
          <a:bodyPr/>
          <a:lstStyle/>
          <a:p>
            <a:fld id="{362ECBAD-F46B-2D4B-B79F-365995350DBB}" type="slidenum">
              <a:rPr lang="en-US" smtClean="0"/>
              <a:t>4</a:t>
            </a:fld>
            <a:endParaRPr lang="en-US"/>
          </a:p>
        </p:txBody>
      </p:sp>
    </p:spTree>
    <p:extLst>
      <p:ext uri="{BB962C8B-B14F-4D97-AF65-F5344CB8AC3E}">
        <p14:creationId xmlns:p14="http://schemas.microsoft.com/office/powerpoint/2010/main" val="2231909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a:lnSpc>
                <a:spcPct val="115000"/>
              </a:lnSpc>
              <a:spcAft>
                <a:spcPts val="800"/>
              </a:spcAft>
            </a:pPr>
            <a:r>
              <a:rPr lang="en-CA" sz="1050" kern="100" dirty="0">
                <a:effectLst/>
                <a:latin typeface="Aptos" panose="020B0004020202020204" pitchFamily="34" charset="0"/>
                <a:ea typeface="Aptos" panose="020B0004020202020204" pitchFamily="34" charset="0"/>
                <a:cs typeface="Times New Roman" panose="02020603050405020304" pitchFamily="18" charset="0"/>
              </a:rPr>
              <a:t>There is an African proverb that many of us know well -  if you want to go fast go alone; if you want to go far go together.    GRAN embraces a team-based organizational structure.   We have shifted in recent years from a top-down vertical organization to one depicted in this graphic. This diagram is a work in progress and is being tweaked as we gather here today.   </a:t>
            </a:r>
          </a:p>
          <a:p>
            <a:pPr>
              <a:lnSpc>
                <a:spcPct val="115000"/>
              </a:lnSpc>
              <a:spcAft>
                <a:spcPts val="800"/>
              </a:spcAft>
            </a:pPr>
            <a:r>
              <a:rPr lang="en-CA" sz="1050" kern="100" dirty="0">
                <a:effectLst/>
                <a:latin typeface="Aptos" panose="020B0004020202020204" pitchFamily="34" charset="0"/>
                <a:ea typeface="Aptos" panose="020B0004020202020204" pitchFamily="34" charset="0"/>
                <a:cs typeface="Times New Roman" panose="02020603050405020304" pitchFamily="18" charset="0"/>
              </a:rPr>
              <a:t>The Steering Committee, represented by the large circle in the centre of the diagram, is the decision-making body in GRAN. The SC is composed of leaders from GRAN teams and groups including :</a:t>
            </a:r>
          </a:p>
          <a:p>
            <a:pPr marL="342900" lvl="0" indent="-342900">
              <a:lnSpc>
                <a:spcPct val="115000"/>
              </a:lnSpc>
              <a:buFont typeface="Aptos" panose="020B0004020202020204" pitchFamily="34" charset="0"/>
              <a:buChar char="-"/>
            </a:pPr>
            <a:r>
              <a:rPr lang="en-CA" sz="1050" kern="100" dirty="0">
                <a:effectLst/>
                <a:latin typeface="Aptos" panose="020B0004020202020204" pitchFamily="34" charset="0"/>
                <a:ea typeface="Aptos" panose="020B0004020202020204" pitchFamily="34" charset="0"/>
                <a:cs typeface="Times New Roman" panose="02020603050405020304" pitchFamily="18" charset="0"/>
              </a:rPr>
              <a:t>Watch Groups whose members research and follow their issue and are a source of expertise (you will hear more about the work of these groups later from Sharon)</a:t>
            </a:r>
          </a:p>
          <a:p>
            <a:pPr marL="342900" lvl="0" indent="-342900">
              <a:lnSpc>
                <a:spcPct val="115000"/>
              </a:lnSpc>
              <a:buFont typeface="Aptos" panose="020B0004020202020204" pitchFamily="34" charset="0"/>
              <a:buChar char="-"/>
            </a:pPr>
            <a:r>
              <a:rPr lang="en-CA" sz="1050" kern="100" dirty="0">
                <a:effectLst/>
                <a:latin typeface="Aptos" panose="020B0004020202020204" pitchFamily="34" charset="0"/>
                <a:ea typeface="Aptos" panose="020B0004020202020204" pitchFamily="34" charset="0"/>
                <a:cs typeface="Times New Roman" panose="02020603050405020304" pitchFamily="18" charset="0"/>
              </a:rPr>
              <a:t>Regional Groups lead the way at the local level</a:t>
            </a:r>
          </a:p>
          <a:p>
            <a:pPr marL="342900" lvl="0" indent="-342900">
              <a:lnSpc>
                <a:spcPct val="115000"/>
              </a:lnSpc>
              <a:buFont typeface="Aptos" panose="020B0004020202020204" pitchFamily="34" charset="0"/>
              <a:buChar char="-"/>
            </a:pPr>
            <a:r>
              <a:rPr lang="en-CA" sz="1050" kern="100" dirty="0">
                <a:effectLst/>
                <a:latin typeface="Aptos" panose="020B0004020202020204" pitchFamily="34" charset="0"/>
                <a:ea typeface="Aptos" panose="020B0004020202020204" pitchFamily="34" charset="0"/>
                <a:cs typeface="Times New Roman" panose="02020603050405020304" pitchFamily="18" charset="0"/>
              </a:rPr>
              <a:t>Communications, which is core to our work and includes our web site, the GRAN Update, GRAN email messaging, and posts on social media including FB and X (Twitter). </a:t>
            </a:r>
          </a:p>
          <a:p>
            <a:pPr marL="342900" lvl="0" indent="-342900">
              <a:lnSpc>
                <a:spcPct val="115000"/>
              </a:lnSpc>
              <a:buFont typeface="Aptos" panose="020B0004020202020204" pitchFamily="34" charset="0"/>
              <a:buChar char="-"/>
            </a:pPr>
            <a:r>
              <a:rPr lang="en-CA" sz="1050" kern="100" dirty="0">
                <a:effectLst/>
                <a:latin typeface="Aptos" panose="020B0004020202020204" pitchFamily="34" charset="0"/>
                <a:ea typeface="Aptos" panose="020B0004020202020204" pitchFamily="34" charset="0"/>
                <a:cs typeface="Times New Roman" panose="02020603050405020304" pitchFamily="18" charset="0"/>
              </a:rPr>
              <a:t>All-of-GRAN campaign team provides leadership to GRAN advocacy, learning events, and related collaboration with partners.   Two years ago, as the result of an internal review, GRAN members recommended we focus on one campaign per year.    We have take an all-of GRAN approach the last two campaigns – Health Equity and the Right to Food, and have found this approach has garnered much support among GRANs.  More details to follow.</a:t>
            </a:r>
          </a:p>
          <a:p>
            <a:pPr marL="342900" lvl="0" indent="-342900">
              <a:lnSpc>
                <a:spcPct val="115000"/>
              </a:lnSpc>
              <a:spcAft>
                <a:spcPts val="800"/>
              </a:spcAft>
              <a:buFont typeface="Aptos" panose="020B0004020202020204" pitchFamily="34" charset="0"/>
              <a:buChar char="-"/>
            </a:pPr>
            <a:r>
              <a:rPr lang="en-CA" sz="1050" kern="100" dirty="0">
                <a:effectLst/>
                <a:latin typeface="Aptos" panose="020B0004020202020204" pitchFamily="34" charset="0"/>
                <a:ea typeface="Aptos" panose="020B0004020202020204" pitchFamily="34" charset="0"/>
                <a:cs typeface="Times New Roman" panose="02020603050405020304" pitchFamily="18" charset="0"/>
              </a:rPr>
              <a:t>Recruitment Team – at the proposal stage right now;  we would like to focus some energy in the next year on expanding our membership.</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5</a:t>
            </a:fld>
            <a:endParaRPr lang="en-US"/>
          </a:p>
        </p:txBody>
      </p:sp>
    </p:spTree>
    <p:extLst>
      <p:ext uri="{BB962C8B-B14F-4D97-AF65-F5344CB8AC3E}">
        <p14:creationId xmlns:p14="http://schemas.microsoft.com/office/powerpoint/2010/main" val="3473254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68535"/>
          </a:xfrm>
        </p:spPr>
        <p:txBody>
          <a:bodyPr/>
          <a:lstStyle/>
          <a:p>
            <a:pPr>
              <a:lnSpc>
                <a:spcPct val="115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GRAN advocacy takes many forms, including many letter writing get togethers around a kitchen table.</a:t>
            </a:r>
          </a:p>
          <a:p>
            <a:pPr marL="342900" lvl="0" indent="-342900">
              <a:lnSpc>
                <a:spcPct val="115000"/>
              </a:lnSpc>
              <a:buFont typeface="Aptos" panose="020B0004020202020204" pitchFamily="34" charset="0"/>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Learning about the issues and solutions is an ongoing activity which is facilitated by learning events and email news posts</a:t>
            </a:r>
          </a:p>
          <a:p>
            <a:pPr marL="342900" lvl="0" indent="-342900">
              <a:lnSpc>
                <a:spcPct val="115000"/>
              </a:lnSpc>
              <a:buFont typeface="Aptos" panose="020B0004020202020204" pitchFamily="34" charset="0"/>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Signing petitions</a:t>
            </a:r>
          </a:p>
          <a:p>
            <a:pPr marL="342900" lvl="0" indent="-342900">
              <a:lnSpc>
                <a:spcPct val="115000"/>
              </a:lnSpc>
              <a:buFont typeface="Aptos" panose="020B0004020202020204" pitchFamily="34" charset="0"/>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Flooding Parliament Hill with postcards</a:t>
            </a:r>
          </a:p>
          <a:p>
            <a:pPr marL="342900" lvl="0" indent="-342900">
              <a:lnSpc>
                <a:spcPct val="115000"/>
              </a:lnSpc>
              <a:buFont typeface="Aptos" panose="020B0004020202020204" pitchFamily="34" charset="0"/>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Hosting public engagement events,</a:t>
            </a:r>
          </a:p>
          <a:p>
            <a:pPr marL="342900" lvl="0" indent="-342900">
              <a:lnSpc>
                <a:spcPct val="115000"/>
              </a:lnSpc>
              <a:spcAft>
                <a:spcPts val="800"/>
              </a:spcAft>
              <a:buFont typeface="Aptos" panose="020B0004020202020204" pitchFamily="34" charset="0"/>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Demonstrations and rallies</a:t>
            </a:r>
          </a:p>
          <a:p>
            <a:pPr marL="228600">
              <a:lnSpc>
                <a:spcPct val="115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Much of our advocacy occurs in collaboration with our partners and allies.</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6</a:t>
            </a:fld>
            <a:endParaRPr lang="en-US"/>
          </a:p>
        </p:txBody>
      </p:sp>
    </p:spTree>
    <p:extLst>
      <p:ext uri="{BB962C8B-B14F-4D97-AF65-F5344CB8AC3E}">
        <p14:creationId xmlns:p14="http://schemas.microsoft.com/office/powerpoint/2010/main" val="34447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13552"/>
          </a:xfrm>
        </p:spPr>
        <p:txBody>
          <a:bodyPr/>
          <a:lstStyle/>
          <a:p>
            <a:pPr>
              <a:lnSpc>
                <a:spcPct val="115000"/>
              </a:lnSpc>
              <a:spcAft>
                <a:spcPts val="800"/>
              </a:spcAft>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Advocating for access to affordable life-saving health care has been at the core of GRAN’s mandate since our beginning. </a:t>
            </a:r>
          </a:p>
          <a:p>
            <a:pPr>
              <a:lnSpc>
                <a:spcPct val="115000"/>
              </a:lnSpc>
              <a:spcAft>
                <a:spcPts val="800"/>
              </a:spcAft>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Recently, climate change and conflict have had a huge impact on health conditions in Sub-Saharan Africa and the rest of the Global South. Malnutrition rates have greatly increased as people face many challenges to obtain nutritious food. Cholera cases have risen due to lack of access to clean water. Malaria spread is adversely affected by thriving mosquitoes where flooding occurs. </a:t>
            </a:r>
          </a:p>
          <a:p>
            <a:pPr>
              <a:lnSpc>
                <a:spcPct val="115000"/>
              </a:lnSpc>
              <a:spcAft>
                <a:spcPts val="800"/>
              </a:spcAft>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GRAN advocates for equitable access to prevention, diagnosis, and treatment, with affordable medicines.</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7</a:t>
            </a:fld>
            <a:endParaRPr lang="en-US"/>
          </a:p>
        </p:txBody>
      </p:sp>
    </p:spTree>
    <p:extLst>
      <p:ext uri="{BB962C8B-B14F-4D97-AF65-F5344CB8AC3E}">
        <p14:creationId xmlns:p14="http://schemas.microsoft.com/office/powerpoint/2010/main" val="2676398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798053"/>
          </a:xfrm>
        </p:spPr>
        <p:txBody>
          <a:bodyPr/>
          <a:lstStyle/>
          <a:p>
            <a:pPr>
              <a:lnSpc>
                <a:spcPct val="115000"/>
              </a:lnSpc>
              <a:spcAft>
                <a:spcPts val="800"/>
              </a:spcAft>
            </a:pPr>
            <a:r>
              <a:rPr lang="en-CA" b="1" kern="100" dirty="0">
                <a:effectLst/>
                <a:latin typeface="Aptos" panose="020B0004020202020204" pitchFamily="34" charset="0"/>
                <a:ea typeface="Aptos" panose="020B0004020202020204" pitchFamily="34" charset="0"/>
                <a:cs typeface="Times New Roman" panose="02020603050405020304" pitchFamily="18" charset="0"/>
              </a:rPr>
              <a:t>The first all-of-GRAN campaign,</a:t>
            </a:r>
            <a:r>
              <a:rPr lang="en-CA" kern="100" dirty="0">
                <a:effectLst/>
                <a:latin typeface="Aptos" panose="020B0004020202020204" pitchFamily="34" charset="0"/>
                <a:ea typeface="Aptos" panose="020B0004020202020204" pitchFamily="34" charset="0"/>
                <a:cs typeface="Times New Roman" panose="02020603050405020304" pitchFamily="18" charset="0"/>
              </a:rPr>
              <a:t> </a:t>
            </a:r>
            <a:r>
              <a:rPr lang="en-CA" b="1" i="1" kern="100" dirty="0">
                <a:effectLst/>
                <a:latin typeface="Aptos" panose="020B0004020202020204" pitchFamily="34" charset="0"/>
                <a:ea typeface="Aptos" panose="020B0004020202020204" pitchFamily="34" charset="0"/>
                <a:cs typeface="Times New Roman" panose="02020603050405020304" pitchFamily="18" charset="0"/>
              </a:rPr>
              <a:t>Health Equity: Fair Global Access to Lifesaving Medicines/Vaccines</a:t>
            </a:r>
            <a:r>
              <a:rPr lang="en-CA" kern="100" dirty="0">
                <a:effectLst/>
                <a:latin typeface="Aptos" panose="020B0004020202020204" pitchFamily="34" charset="0"/>
                <a:ea typeface="Aptos" panose="020B0004020202020204" pitchFamily="34" charset="0"/>
                <a:cs typeface="Times New Roman" panose="02020603050405020304" pitchFamily="18" charset="0"/>
              </a:rPr>
              <a:t> was undertaken from April to September of 2022. At this time the COVID-19 pandemic was having a devastating impact on HIV, TB, and malaria programs in sub-Saharan Africa due to disruptions in health services and supply chains. And Canada’s commitment to support access and delivery of COVID vaccines to low-income countries was critically important to save lives. </a:t>
            </a:r>
          </a:p>
          <a:p>
            <a:pPr>
              <a:lnSpc>
                <a:spcPct val="115000"/>
              </a:lnSpc>
              <a:spcAft>
                <a:spcPts val="800"/>
              </a:spcAft>
            </a:pPr>
            <a:r>
              <a:rPr lang="en-CA" kern="100" dirty="0">
                <a:effectLst/>
                <a:latin typeface="Aptos" panose="020B0004020202020204" pitchFamily="34" charset="0"/>
                <a:ea typeface="Aptos" panose="020B0004020202020204" pitchFamily="34" charset="0"/>
                <a:cs typeface="Times New Roman" panose="02020603050405020304" pitchFamily="18" charset="0"/>
              </a:rPr>
              <a:t>The Health Equity campaign was a collaborative effort with partners.  Collectively we advocated for a 30% increase in Canada’s contribution to the Global Fund to Defeat HIV, TB and Malaria.   (photos)</a:t>
            </a:r>
          </a:p>
          <a:p>
            <a:pPr>
              <a:lnSpc>
                <a:spcPct val="115000"/>
              </a:lnSpc>
              <a:spcAft>
                <a:spcPts val="800"/>
              </a:spcAft>
            </a:pPr>
            <a:r>
              <a:rPr lang="en-CA" kern="100" dirty="0">
                <a:effectLst/>
                <a:latin typeface="Aptos" panose="020B0004020202020204" pitchFamily="34" charset="0"/>
                <a:ea typeface="Aptos" panose="020B0004020202020204" pitchFamily="34" charset="0"/>
                <a:cs typeface="Times New Roman" panose="02020603050405020304" pitchFamily="18" charset="0"/>
              </a:rPr>
              <a:t>The Health Equity campaign was a resounding success! GRANs across the country celebrated Canada’s $1.2 billion pledge to the Global Fund, the figure we had been advocating for, representing a 30% increase from Canada’s previous contribution. These dollars were targeted to go to treatment and prevention for TB, HIV and malaria and to build resilient and sustainable health systems in more than 100 countries.  </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8</a:t>
            </a:fld>
            <a:endParaRPr lang="en-US"/>
          </a:p>
        </p:txBody>
      </p:sp>
    </p:spTree>
    <p:extLst>
      <p:ext uri="{BB962C8B-B14F-4D97-AF65-F5344CB8AC3E}">
        <p14:creationId xmlns:p14="http://schemas.microsoft.com/office/powerpoint/2010/main" val="496049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a:lnSpc>
                <a:spcPct val="115000"/>
              </a:lnSpc>
              <a:spcAft>
                <a:spcPts val="80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The Health Watch Group has seen other major successes:</a:t>
            </a: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a:p>
            <a:pPr lvl="0">
              <a:lnSpc>
                <a:spcPct val="115000"/>
              </a:lnSpc>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In 2019 GRAN worked with other civil society organizations advocating to the Canadian government for an early and ambitious contribution to the Global Fund to Fight HIV, Tuberculosis and Malaria.  GRANs were delighted when the Canadian government announced a contribution of $930.4M to the Global Fund to support its work from 2020 to 2022. This was an increase of 15.7% over levels in the previous round of replenishment. </a:t>
            </a:r>
            <a:endParaRPr lang="en-CA" sz="1100" kern="100" dirty="0">
              <a:latin typeface="Aptos" panose="020B0004020202020204" pitchFamily="34" charset="0"/>
              <a:ea typeface="Aptos" panose="020B0004020202020204" pitchFamily="34" charset="0"/>
              <a:cs typeface="Times New Roman" panose="02020603050405020304" pitchFamily="18" charset="0"/>
            </a:endParaRPr>
          </a:p>
          <a:p>
            <a:pPr lvl="0">
              <a:lnSpc>
                <a:spcPct val="115000"/>
              </a:lnSpc>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With the outbreak of the COVID 19 pandemic GRAN shifted its efforts to having a vaccine available and free to all.  We joined a global movement, working tirelessly to ensure publicly funded diagnostic tools, treatment and the COVID-19 vaccine would be sustainably priced, available to all and free at the point-of-delivery. </a:t>
            </a:r>
            <a:r>
              <a:rPr lang="en-CA" sz="1100" kern="100" dirty="0">
                <a:effectLst/>
                <a:latin typeface="Aptos" panose="020B0004020202020204" pitchFamily="34" charset="0"/>
                <a:ea typeface="Aptos" panose="020B0004020202020204" pitchFamily="34" charset="0"/>
                <a:cs typeface="Times New Roman" panose="02020603050405020304" pitchFamily="18" charset="0"/>
              </a:rPr>
              <a:t>The team called on Prime Minister Trudeau, ahead of the meeting of the G7, to act on his government’s stated commitment to share vaccines with COVAX — the global COVID vaccine distribution initiative.  Their advocacy included  creation of a  </a:t>
            </a:r>
            <a:r>
              <a:rPr lang="en-CA" sz="11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video message to the Prime Minister</a:t>
            </a:r>
            <a:r>
              <a:rPr lang="en-CA" sz="1100" kern="100" dirty="0">
                <a:effectLst/>
                <a:latin typeface="Aptos" panose="020B0004020202020204" pitchFamily="34" charset="0"/>
                <a:ea typeface="Aptos" panose="020B0004020202020204" pitchFamily="34" charset="0"/>
                <a:cs typeface="Times New Roman" panose="02020603050405020304" pitchFamily="18" charset="0"/>
              </a:rPr>
              <a:t>  that generated much activity on Twitter and YouTube;</a:t>
            </a:r>
          </a:p>
          <a:p>
            <a:pPr marL="342900" lvl="0" indent="-342900">
              <a:lnSpc>
                <a:spcPct val="115000"/>
              </a:lnSpc>
              <a:spcAft>
                <a:spcPts val="800"/>
              </a:spcAft>
              <a:buFont typeface="Symbol" pitchFamily="2" charset="2"/>
              <a:buChar char=""/>
            </a:pPr>
            <a:r>
              <a:rPr lang="en-CA" sz="1100" kern="100" dirty="0">
                <a:effectLst/>
                <a:latin typeface="Aptos" panose="020B0004020202020204" pitchFamily="34" charset="0"/>
                <a:ea typeface="Aptos" panose="020B0004020202020204" pitchFamily="34" charset="0"/>
                <a:cs typeface="Times New Roman" panose="02020603050405020304" pitchFamily="18" charset="0"/>
              </a:rPr>
              <a:t> </a:t>
            </a:r>
            <a:r>
              <a:rPr lang="en-CA" sz="1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And success!  </a:t>
            </a:r>
            <a:r>
              <a:rPr lang="en-CA" sz="1100" kern="100" dirty="0">
                <a:effectLst/>
                <a:latin typeface="Aptos" panose="020B0004020202020204" pitchFamily="34" charset="0"/>
                <a:ea typeface="Aptos" panose="020B0004020202020204" pitchFamily="34" charset="0"/>
                <a:cs typeface="Times New Roman" panose="02020603050405020304" pitchFamily="18" charset="0"/>
              </a:rPr>
              <a:t>In September 2021, GRANs worked with partners Results, ONE, Global Citizen and members of Cooperation Canada in a campaign asking Canada to invest 1% of its COVID spending on a global response. The campaign resulted in Canada investing $400M in humanitarian aid and $220M in COVAX to help with the equitable distribution of vaccines.</a:t>
            </a:r>
          </a:p>
          <a:p>
            <a:endParaRPr lang="en-US" dirty="0"/>
          </a:p>
        </p:txBody>
      </p:sp>
      <p:sp>
        <p:nvSpPr>
          <p:cNvPr id="4" name="Slide Number Placeholder 3"/>
          <p:cNvSpPr>
            <a:spLocks noGrp="1"/>
          </p:cNvSpPr>
          <p:nvPr>
            <p:ph type="sldNum" sz="quarter" idx="5"/>
          </p:nvPr>
        </p:nvSpPr>
        <p:spPr/>
        <p:txBody>
          <a:bodyPr/>
          <a:lstStyle/>
          <a:p>
            <a:fld id="{362ECBAD-F46B-2D4B-B79F-365995350DBB}" type="slidenum">
              <a:rPr lang="en-US" smtClean="0"/>
              <a:t>9</a:t>
            </a:fld>
            <a:endParaRPr lang="en-US"/>
          </a:p>
        </p:txBody>
      </p:sp>
    </p:spTree>
    <p:extLst>
      <p:ext uri="{BB962C8B-B14F-4D97-AF65-F5344CB8AC3E}">
        <p14:creationId xmlns:p14="http://schemas.microsoft.com/office/powerpoint/2010/main" val="2262383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5/21/2024</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18114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5/21/2024</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365926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5/21/2024</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962799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5/21/2024</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004985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5/21/2024</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456075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5/21/2024</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671198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5/21/2024</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301400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5/21/2024</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1854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5/21/2024</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046686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5/21/2024</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87762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5/21/2024</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024715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5/21/2024</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114295993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7" r:id="rId6"/>
    <p:sldLayoutId id="2147483732" r:id="rId7"/>
    <p:sldLayoutId id="2147483733" r:id="rId8"/>
    <p:sldLayoutId id="2147483734" r:id="rId9"/>
    <p:sldLayoutId id="2147483736" r:id="rId10"/>
    <p:sldLayoutId id="2147483735"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file:////Users/lindakulkarni/Library/Group%20Containers/UBF8T346G9.ms/WebArchiveCopyPasteTempFiles/com.microsoft.Word/Winnipeg%2520GRANs%2520attend%2520Dec%25206%2520Vigil.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8"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group of people holding signs&#10;&#10;Description automatically generated">
            <a:extLst>
              <a:ext uri="{FF2B5EF4-FFF2-40B4-BE49-F238E27FC236}">
                <a16:creationId xmlns:a16="http://schemas.microsoft.com/office/drawing/2014/main" id="{69B58660-8E1D-8162-21BA-CB128F32E4E3}"/>
              </a:ext>
            </a:extLst>
          </p:cNvPr>
          <p:cNvPicPr>
            <a:picLocks noGrp="1" noChangeAspect="1"/>
          </p:cNvPicPr>
          <p:nvPr>
            <p:ph idx="1"/>
          </p:nvPr>
        </p:nvPicPr>
        <p:blipFill rotWithShape="1">
          <a:blip r:embed="rId3">
            <a:alphaModFix/>
          </a:blip>
          <a:srcRect t="5624" b="2163"/>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07EC7751-495D-487E-B212-AB1DD0DB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3126610"/>
          </a:xfrm>
          <a:prstGeom prst="rect">
            <a:avLst/>
          </a:prstGeom>
          <a:gradFill>
            <a:gsLst>
              <a:gs pos="100000">
                <a:srgbClr val="000000">
                  <a:alpha val="0"/>
                </a:srgbClr>
              </a:gs>
              <a:gs pos="0">
                <a:schemeClr val="tx1"/>
              </a:gs>
              <a:gs pos="36200">
                <a:srgbClr val="000000">
                  <a:alpha val="33000"/>
                </a:srgbClr>
              </a:gs>
              <a:gs pos="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C9893E-6995-BDAB-D000-6CF474B49D73}"/>
              </a:ext>
            </a:extLst>
          </p:cNvPr>
          <p:cNvSpPr>
            <a:spLocks noGrp="1"/>
          </p:cNvSpPr>
          <p:nvPr>
            <p:ph type="title"/>
          </p:nvPr>
        </p:nvSpPr>
        <p:spPr>
          <a:xfrm>
            <a:off x="609600" y="663960"/>
            <a:ext cx="6302803" cy="1305518"/>
          </a:xfrm>
        </p:spPr>
        <p:txBody>
          <a:bodyPr vert="horz" lIns="91440" tIns="45720" rIns="91440" bIns="45720" rtlCol="0" anchor="t">
            <a:normAutofit/>
          </a:bodyPr>
          <a:lstStyle/>
          <a:p>
            <a:pPr>
              <a:lnSpc>
                <a:spcPct val="90000"/>
              </a:lnSpc>
            </a:pPr>
            <a:r>
              <a:rPr lang="en-US" sz="4200">
                <a:solidFill>
                  <a:srgbClr val="FFFFFF"/>
                </a:solidFill>
              </a:rPr>
              <a:t>GRAN – Celebrating Our Accomplishments</a:t>
            </a:r>
          </a:p>
        </p:txBody>
      </p:sp>
      <p:sp>
        <p:nvSpPr>
          <p:cNvPr id="22" name="Rectangle 21">
            <a:extLst>
              <a:ext uri="{FF2B5EF4-FFF2-40B4-BE49-F238E27FC236}">
                <a16:creationId xmlns:a16="http://schemas.microsoft.com/office/drawing/2014/main" id="{8A00DF8D-2CBA-449E-B29E-B111149DF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2" y="4142197"/>
            <a:ext cx="12191999" cy="2715800"/>
          </a:xfrm>
          <a:prstGeom prst="rect">
            <a:avLst/>
          </a:prstGeom>
          <a:gradFill>
            <a:gsLst>
              <a:gs pos="100000">
                <a:srgbClr val="000000">
                  <a:alpha val="0"/>
                </a:srgbClr>
              </a:gs>
              <a:gs pos="0">
                <a:schemeClr val="tx1"/>
              </a:gs>
              <a:gs pos="55000">
                <a:srgbClr val="000000">
                  <a:alpha val="37000"/>
                </a:srgbClr>
              </a:gs>
              <a:gs pos="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1774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children sitting on a chair&#10;&#10;Description automatically generated">
            <a:extLst>
              <a:ext uri="{FF2B5EF4-FFF2-40B4-BE49-F238E27FC236}">
                <a16:creationId xmlns:a16="http://schemas.microsoft.com/office/drawing/2014/main" id="{1C4B0827-B36B-0665-09C9-A10354057AF8}"/>
              </a:ext>
            </a:extLst>
          </p:cNvPr>
          <p:cNvPicPr>
            <a:picLocks noGrp="1" noChangeAspect="1"/>
          </p:cNvPicPr>
          <p:nvPr>
            <p:ph idx="1"/>
          </p:nvPr>
        </p:nvPicPr>
        <p:blipFill rotWithShape="1">
          <a:blip r:embed="rId3" cstate="print">
            <a:alphaModFix/>
            <a:extLst>
              <a:ext uri="{28A0092B-C50C-407E-A947-70E740481C1C}">
                <a14:useLocalDpi xmlns:a14="http://schemas.microsoft.com/office/drawing/2010/main" val="0"/>
              </a:ext>
            </a:extLst>
          </a:blip>
          <a:srcRect l="7111" r="-1" b="-1"/>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07EC7751-495D-487E-B212-AB1DD0DB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3126610"/>
          </a:xfrm>
          <a:prstGeom prst="rect">
            <a:avLst/>
          </a:prstGeom>
          <a:gradFill>
            <a:gsLst>
              <a:gs pos="100000">
                <a:srgbClr val="000000">
                  <a:alpha val="0"/>
                </a:srgbClr>
              </a:gs>
              <a:gs pos="0">
                <a:schemeClr val="tx1"/>
              </a:gs>
              <a:gs pos="36200">
                <a:srgbClr val="000000">
                  <a:alpha val="33000"/>
                </a:srgbClr>
              </a:gs>
              <a:gs pos="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7A4C48-73A5-6032-FDF2-AD76FF0BB786}"/>
              </a:ext>
            </a:extLst>
          </p:cNvPr>
          <p:cNvSpPr>
            <a:spLocks noGrp="1"/>
          </p:cNvSpPr>
          <p:nvPr>
            <p:ph type="title"/>
          </p:nvPr>
        </p:nvSpPr>
        <p:spPr>
          <a:xfrm>
            <a:off x="609600" y="663960"/>
            <a:ext cx="6302803" cy="1305518"/>
          </a:xfrm>
        </p:spPr>
        <p:txBody>
          <a:bodyPr vert="horz" lIns="91440" tIns="45720" rIns="91440" bIns="45720" rtlCol="0" anchor="t">
            <a:normAutofit/>
          </a:bodyPr>
          <a:lstStyle/>
          <a:p>
            <a:pPr>
              <a:lnSpc>
                <a:spcPct val="90000"/>
              </a:lnSpc>
            </a:pPr>
            <a:r>
              <a:rPr lang="en-US" sz="4200">
                <a:solidFill>
                  <a:srgbClr val="FFFFFF"/>
                </a:solidFill>
              </a:rPr>
              <a:t>Right to Education and Life-long Learning</a:t>
            </a:r>
          </a:p>
        </p:txBody>
      </p:sp>
      <p:sp>
        <p:nvSpPr>
          <p:cNvPr id="17" name="Rectangle 16">
            <a:extLst>
              <a:ext uri="{FF2B5EF4-FFF2-40B4-BE49-F238E27FC236}">
                <a16:creationId xmlns:a16="http://schemas.microsoft.com/office/drawing/2014/main" id="{8A00DF8D-2CBA-449E-B29E-B111149DF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2" y="4142197"/>
            <a:ext cx="12191999" cy="2715800"/>
          </a:xfrm>
          <a:prstGeom prst="rect">
            <a:avLst/>
          </a:prstGeom>
          <a:gradFill>
            <a:gsLst>
              <a:gs pos="100000">
                <a:srgbClr val="000000">
                  <a:alpha val="0"/>
                </a:srgbClr>
              </a:gs>
              <a:gs pos="0">
                <a:schemeClr val="tx1"/>
              </a:gs>
              <a:gs pos="55000">
                <a:srgbClr val="000000">
                  <a:alpha val="37000"/>
                </a:srgbClr>
              </a:gs>
              <a:gs pos="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6171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86F8-514B-6323-6680-CC5FE3AC8CE9}"/>
              </a:ext>
            </a:extLst>
          </p:cNvPr>
          <p:cNvSpPr>
            <a:spLocks noGrp="1"/>
          </p:cNvSpPr>
          <p:nvPr>
            <p:ph type="title"/>
          </p:nvPr>
        </p:nvSpPr>
        <p:spPr/>
        <p:txBody>
          <a:bodyPr/>
          <a:lstStyle/>
          <a:p>
            <a:r>
              <a:rPr lang="en-US" dirty="0"/>
              <a:t>Right to Education and Life-long Learning</a:t>
            </a:r>
          </a:p>
        </p:txBody>
      </p:sp>
      <p:pic>
        <p:nvPicPr>
          <p:cNvPr id="5" name="officeArt object" descr="page1image48480464">
            <a:extLst>
              <a:ext uri="{FF2B5EF4-FFF2-40B4-BE49-F238E27FC236}">
                <a16:creationId xmlns:a16="http://schemas.microsoft.com/office/drawing/2014/main" id="{9950C0B3-ACF1-B1F9-DFA6-F0EECA86F2CD}"/>
              </a:ext>
            </a:extLst>
          </p:cNvPr>
          <p:cNvPicPr>
            <a:picLocks noGrp="1"/>
          </p:cNvPicPr>
          <p:nvPr>
            <p:ph sz="half" idx="1"/>
          </p:nvPr>
        </p:nvPicPr>
        <p:blipFill>
          <a:blip r:embed="rId3"/>
          <a:stretch>
            <a:fillRect/>
          </a:stretch>
        </p:blipFill>
        <p:spPr>
          <a:xfrm>
            <a:off x="609600" y="2096196"/>
            <a:ext cx="5239408" cy="4065781"/>
          </a:xfrm>
          <a:prstGeom prst="rect">
            <a:avLst/>
          </a:prstGeom>
          <a:ln w="12700" cap="flat">
            <a:noFill/>
            <a:miter lim="400000"/>
          </a:ln>
          <a:effectLst/>
        </p:spPr>
      </p:pic>
      <p:pic>
        <p:nvPicPr>
          <p:cNvPr id="6" name="Content Placeholder 5" descr="A group of people posing for a photo&#10;&#10;Description automatically generated">
            <a:extLst>
              <a:ext uri="{FF2B5EF4-FFF2-40B4-BE49-F238E27FC236}">
                <a16:creationId xmlns:a16="http://schemas.microsoft.com/office/drawing/2014/main" id="{30B30AAD-CD1A-9D92-D12C-CBDFCD892A5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096197"/>
            <a:ext cx="5410200" cy="4065781"/>
          </a:xfrm>
          <a:prstGeom prst="rect">
            <a:avLst/>
          </a:prstGeom>
        </p:spPr>
      </p:pic>
    </p:spTree>
    <p:extLst>
      <p:ext uri="{BB962C8B-B14F-4D97-AF65-F5344CB8AC3E}">
        <p14:creationId xmlns:p14="http://schemas.microsoft.com/office/powerpoint/2010/main" val="3303334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erson standing on a balcony&#10;&#10;Description automatically generated">
            <a:extLst>
              <a:ext uri="{FF2B5EF4-FFF2-40B4-BE49-F238E27FC236}">
                <a16:creationId xmlns:a16="http://schemas.microsoft.com/office/drawing/2014/main" id="{02D363C4-8FE6-90DD-0464-C55EB4FCEFE3}"/>
              </a:ext>
            </a:extLst>
          </p:cNvPr>
          <p:cNvPicPr>
            <a:picLocks noGrp="1" noChangeAspect="1"/>
          </p:cNvPicPr>
          <p:nvPr>
            <p:ph idx="1"/>
          </p:nvPr>
        </p:nvPicPr>
        <p:blipFill rotWithShape="1">
          <a:blip r:embed="rId3" cstate="print">
            <a:alphaModFix/>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07EC7751-495D-487E-B212-AB1DD0DB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3126610"/>
          </a:xfrm>
          <a:prstGeom prst="rect">
            <a:avLst/>
          </a:prstGeom>
          <a:gradFill>
            <a:gsLst>
              <a:gs pos="100000">
                <a:srgbClr val="000000">
                  <a:alpha val="0"/>
                </a:srgbClr>
              </a:gs>
              <a:gs pos="0">
                <a:schemeClr val="tx1"/>
              </a:gs>
              <a:gs pos="36200">
                <a:srgbClr val="000000">
                  <a:alpha val="33000"/>
                </a:srgbClr>
              </a:gs>
              <a:gs pos="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270EC1-02AF-A845-FE15-D13D2F0CCC7F}"/>
              </a:ext>
            </a:extLst>
          </p:cNvPr>
          <p:cNvSpPr>
            <a:spLocks noGrp="1"/>
          </p:cNvSpPr>
          <p:nvPr>
            <p:ph type="title"/>
          </p:nvPr>
        </p:nvSpPr>
        <p:spPr>
          <a:xfrm>
            <a:off x="609600" y="663960"/>
            <a:ext cx="6302803" cy="1305518"/>
          </a:xfrm>
        </p:spPr>
        <p:txBody>
          <a:bodyPr vert="horz" lIns="91440" tIns="45720" rIns="91440" bIns="45720" rtlCol="0" anchor="t">
            <a:normAutofit/>
          </a:bodyPr>
          <a:lstStyle/>
          <a:p>
            <a:pPr>
              <a:lnSpc>
                <a:spcPct val="90000"/>
              </a:lnSpc>
            </a:pPr>
            <a:r>
              <a:rPr lang="en-US" sz="4200">
                <a:solidFill>
                  <a:srgbClr val="FFFFFF"/>
                </a:solidFill>
              </a:rPr>
              <a:t>Right to Freedom from Violence</a:t>
            </a:r>
          </a:p>
        </p:txBody>
      </p:sp>
      <p:sp>
        <p:nvSpPr>
          <p:cNvPr id="17" name="Rectangle 16">
            <a:extLst>
              <a:ext uri="{FF2B5EF4-FFF2-40B4-BE49-F238E27FC236}">
                <a16:creationId xmlns:a16="http://schemas.microsoft.com/office/drawing/2014/main" id="{8A00DF8D-2CBA-449E-B29E-B111149DF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2" y="4142197"/>
            <a:ext cx="12191999" cy="2715800"/>
          </a:xfrm>
          <a:prstGeom prst="rect">
            <a:avLst/>
          </a:prstGeom>
          <a:gradFill>
            <a:gsLst>
              <a:gs pos="100000">
                <a:srgbClr val="000000">
                  <a:alpha val="0"/>
                </a:srgbClr>
              </a:gs>
              <a:gs pos="0">
                <a:schemeClr val="tx1"/>
              </a:gs>
              <a:gs pos="55000">
                <a:srgbClr val="000000">
                  <a:alpha val="37000"/>
                </a:srgbClr>
              </a:gs>
              <a:gs pos="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696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D3DE-955D-B27D-F995-87EF42C6AB5E}"/>
              </a:ext>
            </a:extLst>
          </p:cNvPr>
          <p:cNvSpPr>
            <a:spLocks noGrp="1"/>
          </p:cNvSpPr>
          <p:nvPr>
            <p:ph type="title"/>
          </p:nvPr>
        </p:nvSpPr>
        <p:spPr/>
        <p:txBody>
          <a:bodyPr/>
          <a:lstStyle/>
          <a:p>
            <a:r>
              <a:rPr lang="en-US" dirty="0"/>
              <a:t>Right to Freedom from Violence</a:t>
            </a:r>
          </a:p>
        </p:txBody>
      </p:sp>
      <p:pic>
        <p:nvPicPr>
          <p:cNvPr id="5" name="Content Placeholder 7" descr="A group of people holding signs&#10;&#10;Description automatically generated">
            <a:extLst>
              <a:ext uri="{FF2B5EF4-FFF2-40B4-BE49-F238E27FC236}">
                <a16:creationId xmlns:a16="http://schemas.microsoft.com/office/drawing/2014/main" id="{432D1FAC-323E-B26B-DF56-BB529BE9E615}"/>
              </a:ext>
            </a:extLst>
          </p:cNvPr>
          <p:cNvPicPr>
            <a:picLocks noGrp="1" noChangeAspect="1"/>
          </p:cNvPicPr>
          <p:nvPr>
            <p:ph sz="half" idx="1"/>
          </p:nvPr>
        </p:nvPicPr>
        <p:blipFill>
          <a:blip r:embed="rId3"/>
          <a:stretch>
            <a:fillRect/>
          </a:stretch>
        </p:blipFill>
        <p:spPr>
          <a:xfrm>
            <a:off x="609600" y="2463858"/>
            <a:ext cx="5410200" cy="3330459"/>
          </a:xfrm>
        </p:spPr>
      </p:pic>
      <p:pic>
        <p:nvPicPr>
          <p:cNvPr id="6" name="Content Placeholder 5" descr="A group of people standing together&#10;&#10;Description automatically generated">
            <a:extLst>
              <a:ext uri="{FF2B5EF4-FFF2-40B4-BE49-F238E27FC236}">
                <a16:creationId xmlns:a16="http://schemas.microsoft.com/office/drawing/2014/main" id="{3A9AEE48-513D-B9FF-3443-6B5C99AA424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79975" y="2463857"/>
            <a:ext cx="4442252" cy="3331689"/>
          </a:xfrm>
          <a:prstGeom prst="rect">
            <a:avLst/>
          </a:prstGeom>
        </p:spPr>
      </p:pic>
    </p:spTree>
    <p:extLst>
      <p:ext uri="{BB962C8B-B14F-4D97-AF65-F5344CB8AC3E}">
        <p14:creationId xmlns:p14="http://schemas.microsoft.com/office/powerpoint/2010/main" val="3728394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D92E1-ED8A-A730-1CC6-878521738546}"/>
              </a:ext>
            </a:extLst>
          </p:cNvPr>
          <p:cNvSpPr>
            <a:spLocks noGrp="1"/>
          </p:cNvSpPr>
          <p:nvPr>
            <p:ph type="title"/>
          </p:nvPr>
        </p:nvSpPr>
        <p:spPr/>
        <p:txBody>
          <a:bodyPr/>
          <a:lstStyle/>
          <a:p>
            <a:r>
              <a:rPr lang="en-US" dirty="0"/>
              <a:t>Right to Freedom from Violence</a:t>
            </a:r>
          </a:p>
        </p:txBody>
      </p:sp>
      <p:sp>
        <p:nvSpPr>
          <p:cNvPr id="3" name="Content Placeholder 2">
            <a:extLst>
              <a:ext uri="{FF2B5EF4-FFF2-40B4-BE49-F238E27FC236}">
                <a16:creationId xmlns:a16="http://schemas.microsoft.com/office/drawing/2014/main" id="{FAA090B7-C938-F088-4DA7-C3DFE843F96A}"/>
              </a:ext>
            </a:extLst>
          </p:cNvPr>
          <p:cNvSpPr>
            <a:spLocks noGrp="1"/>
          </p:cNvSpPr>
          <p:nvPr>
            <p:ph sz="half" idx="1"/>
          </p:nvPr>
        </p:nvSpPr>
        <p:spPr/>
        <p:txBody>
          <a:bodyPr/>
          <a:lstStyle/>
          <a:p>
            <a:endParaRPr lang="en-US" dirty="0"/>
          </a:p>
        </p:txBody>
      </p:sp>
      <p:sp>
        <p:nvSpPr>
          <p:cNvPr id="6" name="Rectangle 4">
            <a:extLst>
              <a:ext uri="{FF2B5EF4-FFF2-40B4-BE49-F238E27FC236}">
                <a16:creationId xmlns:a16="http://schemas.microsoft.com/office/drawing/2014/main" id="{1A072CEF-D8F2-B674-AED8-368168F04FB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3" descr="A group of people standing in front of signs&#10;&#10;Description automatically generated">
            <a:extLst>
              <a:ext uri="{FF2B5EF4-FFF2-40B4-BE49-F238E27FC236}">
                <a16:creationId xmlns:a16="http://schemas.microsoft.com/office/drawing/2014/main" id="{C03D6B94-1E8A-CB1E-DA79-47752C56E1C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19723" y="2239479"/>
            <a:ext cx="5776404" cy="383153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descr="A group of women standing in front of a store window&#10;&#10;Description automatically generated">
            <a:extLst>
              <a:ext uri="{FF2B5EF4-FFF2-40B4-BE49-F238E27FC236}">
                <a16:creationId xmlns:a16="http://schemas.microsoft.com/office/drawing/2014/main" id="{1340BB33-A4DE-E2DF-FE27-48BF259C79DD}"/>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bwMode="auto">
          <a:xfrm>
            <a:off x="6337503" y="2239479"/>
            <a:ext cx="5292287" cy="3937461"/>
          </a:xfrm>
          <a:prstGeom prst="rect">
            <a:avLst/>
          </a:prstGeom>
          <a:noFill/>
        </p:spPr>
      </p:pic>
    </p:spTree>
    <p:extLst>
      <p:ext uri="{BB962C8B-B14F-4D97-AF65-F5344CB8AC3E}">
        <p14:creationId xmlns:p14="http://schemas.microsoft.com/office/powerpoint/2010/main" val="1848638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8BF742A-50EF-4EE9-855D-53E511F86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7EF79062-B5BB-45DF-810C-95A324A9D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2140699"/>
            <a:ext cx="12192000" cy="4717301"/>
          </a:xfrm>
          <a:custGeom>
            <a:avLst/>
            <a:gdLst>
              <a:gd name="connsiteX0" fmla="*/ 8930642 w 12192000"/>
              <a:gd name="connsiteY0" fmla="*/ 4273734 h 4717301"/>
              <a:gd name="connsiteX1" fmla="*/ 9143134 w 12192000"/>
              <a:gd name="connsiteY1" fmla="*/ 4396362 h 4717301"/>
              <a:gd name="connsiteX2" fmla="*/ 9043549 w 12192000"/>
              <a:gd name="connsiteY2" fmla="*/ 4693978 h 4717301"/>
              <a:gd name="connsiteX3" fmla="*/ 8745984 w 12192000"/>
              <a:gd name="connsiteY3" fmla="*/ 4594249 h 4717301"/>
              <a:gd name="connsiteX4" fmla="*/ 8845568 w 12192000"/>
              <a:gd name="connsiteY4" fmla="*/ 4296634 h 4717301"/>
              <a:gd name="connsiteX5" fmla="*/ 8930642 w 12192000"/>
              <a:gd name="connsiteY5" fmla="*/ 4273734 h 4717301"/>
              <a:gd name="connsiteX6" fmla="*/ 9842642 w 12192000"/>
              <a:gd name="connsiteY6" fmla="*/ 3718743 h 4717301"/>
              <a:gd name="connsiteX7" fmla="*/ 10272210 w 12192000"/>
              <a:gd name="connsiteY7" fmla="*/ 3966645 h 4717301"/>
              <a:gd name="connsiteX8" fmla="*/ 10070896 w 12192000"/>
              <a:gd name="connsiteY8" fmla="*/ 4568292 h 4717301"/>
              <a:gd name="connsiteX9" fmla="*/ 9469346 w 12192000"/>
              <a:gd name="connsiteY9" fmla="*/ 4366686 h 4717301"/>
              <a:gd name="connsiteX10" fmla="*/ 9670660 w 12192000"/>
              <a:gd name="connsiteY10" fmla="*/ 3765038 h 4717301"/>
              <a:gd name="connsiteX11" fmla="*/ 9842642 w 12192000"/>
              <a:gd name="connsiteY11" fmla="*/ 3718743 h 4717301"/>
              <a:gd name="connsiteX12" fmla="*/ 0 w 12192000"/>
              <a:gd name="connsiteY12" fmla="*/ 0 h 4717301"/>
              <a:gd name="connsiteX13" fmla="*/ 12192000 w 12192000"/>
              <a:gd name="connsiteY13" fmla="*/ 0 h 4717301"/>
              <a:gd name="connsiteX14" fmla="*/ 12192000 w 12192000"/>
              <a:gd name="connsiteY14" fmla="*/ 3369891 h 4717301"/>
              <a:gd name="connsiteX15" fmla="*/ 12124015 w 12192000"/>
              <a:gd name="connsiteY15" fmla="*/ 3410713 h 4717301"/>
              <a:gd name="connsiteX16" fmla="*/ 11077457 w 12192000"/>
              <a:gd name="connsiteY16" fmla="*/ 3501725 h 4717301"/>
              <a:gd name="connsiteX17" fmla="*/ 9867246 w 12192000"/>
              <a:gd name="connsiteY17" fmla="*/ 3351592 h 4717301"/>
              <a:gd name="connsiteX18" fmla="*/ 8994802 w 12192000"/>
              <a:gd name="connsiteY18" fmla="*/ 3878378 h 4717301"/>
              <a:gd name="connsiteX19" fmla="*/ 6994655 w 12192000"/>
              <a:gd name="connsiteY19" fmla="*/ 4335637 h 4717301"/>
              <a:gd name="connsiteX20" fmla="*/ 6287534 w 12192000"/>
              <a:gd name="connsiteY20" fmla="*/ 3714199 h 4717301"/>
              <a:gd name="connsiteX21" fmla="*/ 4392596 w 12192000"/>
              <a:gd name="connsiteY21" fmla="*/ 3392344 h 4717301"/>
              <a:gd name="connsiteX22" fmla="*/ 3014500 w 12192000"/>
              <a:gd name="connsiteY22" fmla="*/ 4100222 h 4717301"/>
              <a:gd name="connsiteX23" fmla="*/ 86414 w 12192000"/>
              <a:gd name="connsiteY23" fmla="*/ 3903305 h 4717301"/>
              <a:gd name="connsiteX24" fmla="*/ 0 w 12192000"/>
              <a:gd name="connsiteY24" fmla="*/ 3840566 h 471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4717301">
                <a:moveTo>
                  <a:pt x="8930642" y="4273734"/>
                </a:moveTo>
                <a:cubicBezTo>
                  <a:pt x="9016941" y="4268381"/>
                  <a:pt x="9102130" y="4314070"/>
                  <a:pt x="9143134" y="4396362"/>
                </a:cubicBezTo>
                <a:cubicBezTo>
                  <a:pt x="9197806" y="4506087"/>
                  <a:pt x="9153221" y="4639333"/>
                  <a:pt x="9043549" y="4693978"/>
                </a:cubicBezTo>
                <a:cubicBezTo>
                  <a:pt x="8933879" y="4748622"/>
                  <a:pt x="8800655" y="4703973"/>
                  <a:pt x="8745984" y="4594249"/>
                </a:cubicBezTo>
                <a:cubicBezTo>
                  <a:pt x="8691311" y="4484525"/>
                  <a:pt x="8735897" y="4351279"/>
                  <a:pt x="8845568" y="4296634"/>
                </a:cubicBezTo>
                <a:cubicBezTo>
                  <a:pt x="8872986" y="4282973"/>
                  <a:pt x="8901875" y="4275517"/>
                  <a:pt x="8930642" y="4273734"/>
                </a:cubicBezTo>
                <a:close/>
                <a:moveTo>
                  <a:pt x="9842642" y="3718743"/>
                </a:moveTo>
                <a:cubicBezTo>
                  <a:pt x="10017101" y="3707923"/>
                  <a:pt x="10189318" y="3800286"/>
                  <a:pt x="10272210" y="3966645"/>
                </a:cubicBezTo>
                <a:cubicBezTo>
                  <a:pt x="10382732" y="4188458"/>
                  <a:pt x="10292600" y="4457825"/>
                  <a:pt x="10070896" y="4568292"/>
                </a:cubicBezTo>
                <a:cubicBezTo>
                  <a:pt x="9849191" y="4678760"/>
                  <a:pt x="9579867" y="4588498"/>
                  <a:pt x="9469346" y="4366686"/>
                </a:cubicBezTo>
                <a:cubicBezTo>
                  <a:pt x="9358824" y="4144873"/>
                  <a:pt x="9448956" y="3875506"/>
                  <a:pt x="9670660" y="3765038"/>
                </a:cubicBezTo>
                <a:cubicBezTo>
                  <a:pt x="9726087" y="3737421"/>
                  <a:pt x="9784490" y="3722349"/>
                  <a:pt x="9842642" y="3718743"/>
                </a:cubicBezTo>
                <a:close/>
                <a:moveTo>
                  <a:pt x="0" y="0"/>
                </a:moveTo>
                <a:lnTo>
                  <a:pt x="12192000" y="0"/>
                </a:lnTo>
                <a:lnTo>
                  <a:pt x="12192000" y="3369891"/>
                </a:lnTo>
                <a:lnTo>
                  <a:pt x="12124015" y="3410713"/>
                </a:lnTo>
                <a:cubicBezTo>
                  <a:pt x="11792041" y="3581538"/>
                  <a:pt x="11443617" y="3577252"/>
                  <a:pt x="11077457" y="3501725"/>
                </a:cubicBezTo>
                <a:cubicBezTo>
                  <a:pt x="10679189" y="3419860"/>
                  <a:pt x="10271734" y="3358281"/>
                  <a:pt x="9867246" y="3351592"/>
                </a:cubicBezTo>
                <a:cubicBezTo>
                  <a:pt x="9492336" y="3345611"/>
                  <a:pt x="9239136" y="3626329"/>
                  <a:pt x="8994802" y="3878378"/>
                </a:cubicBezTo>
                <a:cubicBezTo>
                  <a:pt x="8385954" y="4506678"/>
                  <a:pt x="7695268" y="4690742"/>
                  <a:pt x="6994655" y="4335637"/>
                </a:cubicBezTo>
                <a:cubicBezTo>
                  <a:pt x="6722938" y="4197922"/>
                  <a:pt x="6494843" y="3948626"/>
                  <a:pt x="6287534" y="3714199"/>
                </a:cubicBezTo>
                <a:cubicBezTo>
                  <a:pt x="5731733" y="3085491"/>
                  <a:pt x="5043559" y="3067499"/>
                  <a:pt x="4392596" y="3392344"/>
                </a:cubicBezTo>
                <a:cubicBezTo>
                  <a:pt x="3930423" y="3623867"/>
                  <a:pt x="3492022" y="3908604"/>
                  <a:pt x="3014500" y="4100222"/>
                </a:cubicBezTo>
                <a:cubicBezTo>
                  <a:pt x="1977820" y="4518409"/>
                  <a:pt x="973242" y="4499486"/>
                  <a:pt x="86414" y="3903305"/>
                </a:cubicBezTo>
                <a:lnTo>
                  <a:pt x="0" y="38405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8B0A22-AB15-C350-6B30-2A085B6D3358}"/>
              </a:ext>
            </a:extLst>
          </p:cNvPr>
          <p:cNvSpPr>
            <a:spLocks noGrp="1"/>
          </p:cNvSpPr>
          <p:nvPr>
            <p:ph type="title"/>
          </p:nvPr>
        </p:nvSpPr>
        <p:spPr>
          <a:xfrm>
            <a:off x="609600" y="669856"/>
            <a:ext cx="6658405" cy="1451174"/>
          </a:xfrm>
        </p:spPr>
        <p:txBody>
          <a:bodyPr vert="horz" lIns="91440" tIns="45720" rIns="91440" bIns="45720" rtlCol="0" anchor="ctr">
            <a:normAutofit/>
          </a:bodyPr>
          <a:lstStyle/>
          <a:p>
            <a:pPr>
              <a:lnSpc>
                <a:spcPct val="90000"/>
              </a:lnSpc>
            </a:pPr>
            <a:r>
              <a:rPr lang="en-US" sz="4600"/>
              <a:t>Right to Freedom from Violence</a:t>
            </a:r>
          </a:p>
        </p:txBody>
      </p:sp>
      <p:pic>
        <p:nvPicPr>
          <p:cNvPr id="6" name="Content Placeholder 7" descr="A fountain in front of a building&#10;&#10;Description automatically generated">
            <a:extLst>
              <a:ext uri="{FF2B5EF4-FFF2-40B4-BE49-F238E27FC236}">
                <a16:creationId xmlns:a16="http://schemas.microsoft.com/office/drawing/2014/main" id="{13322E3C-0D57-7F7E-C78F-FFEB2F40FB84}"/>
              </a:ext>
            </a:extLst>
          </p:cNvPr>
          <p:cNvPicPr>
            <a:picLocks noGrp="1" noChangeAspect="1"/>
          </p:cNvPicPr>
          <p:nvPr>
            <p:ph sz="half" idx="2"/>
          </p:nvPr>
        </p:nvPicPr>
        <p:blipFill>
          <a:blip r:embed="rId3"/>
          <a:stretch>
            <a:fillRect/>
          </a:stretch>
        </p:blipFill>
        <p:spPr>
          <a:xfrm>
            <a:off x="5994824" y="2121031"/>
            <a:ext cx="5422819" cy="4067114"/>
          </a:xfrm>
          <a:prstGeom prst="rect">
            <a:avLst/>
          </a:prstGeom>
        </p:spPr>
      </p:pic>
      <p:pic>
        <p:nvPicPr>
          <p:cNvPr id="3" name="Content Placeholder 2" descr="A group of people holding signs&#10;&#10;Description automatically generated with medium confidence">
            <a:extLst>
              <a:ext uri="{FF2B5EF4-FFF2-40B4-BE49-F238E27FC236}">
                <a16:creationId xmlns:a16="http://schemas.microsoft.com/office/drawing/2014/main" id="{D1CDDE8D-8166-AE93-CC2C-B00FD79E353A}"/>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bwMode="auto">
          <a:xfrm>
            <a:off x="465697" y="3303011"/>
            <a:ext cx="5373018" cy="2804715"/>
          </a:xfrm>
          <a:prstGeom prst="rect">
            <a:avLst/>
          </a:prstGeom>
          <a:noFill/>
        </p:spPr>
      </p:pic>
    </p:spTree>
    <p:extLst>
      <p:ext uri="{BB962C8B-B14F-4D97-AF65-F5344CB8AC3E}">
        <p14:creationId xmlns:p14="http://schemas.microsoft.com/office/powerpoint/2010/main" val="2660232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5" descr="Women working in a field&#10;&#10;Description automatically generated">
            <a:extLst>
              <a:ext uri="{FF2B5EF4-FFF2-40B4-BE49-F238E27FC236}">
                <a16:creationId xmlns:a16="http://schemas.microsoft.com/office/drawing/2014/main" id="{91A765B7-2F7F-FC1C-0546-4E71662DA2ED}"/>
              </a:ext>
            </a:extLst>
          </p:cNvPr>
          <p:cNvPicPr>
            <a:picLocks noGrp="1" noChangeAspect="1"/>
          </p:cNvPicPr>
          <p:nvPr>
            <p:ph idx="1"/>
          </p:nvPr>
        </p:nvPicPr>
        <p:blipFill rotWithShape="1">
          <a:blip r:embed="rId3">
            <a:alphaModFix/>
          </a:blip>
          <a:srcRect l="5528" r="1582"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7EC7751-495D-487E-B212-AB1DD0DB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3126610"/>
          </a:xfrm>
          <a:prstGeom prst="rect">
            <a:avLst/>
          </a:prstGeom>
          <a:gradFill>
            <a:gsLst>
              <a:gs pos="100000">
                <a:srgbClr val="000000">
                  <a:alpha val="0"/>
                </a:srgbClr>
              </a:gs>
              <a:gs pos="0">
                <a:schemeClr val="tx1"/>
              </a:gs>
              <a:gs pos="36200">
                <a:srgbClr val="000000">
                  <a:alpha val="33000"/>
                </a:srgbClr>
              </a:gs>
              <a:gs pos="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E08DF2-911D-190A-F422-BC7BE80DC7F8}"/>
              </a:ext>
            </a:extLst>
          </p:cNvPr>
          <p:cNvSpPr>
            <a:spLocks noGrp="1"/>
          </p:cNvSpPr>
          <p:nvPr>
            <p:ph type="title"/>
          </p:nvPr>
        </p:nvSpPr>
        <p:spPr>
          <a:xfrm>
            <a:off x="609600" y="663960"/>
            <a:ext cx="6302803" cy="1305518"/>
          </a:xfrm>
        </p:spPr>
        <p:txBody>
          <a:bodyPr vert="horz" lIns="91440" tIns="45720" rIns="91440" bIns="45720" rtlCol="0" anchor="t">
            <a:normAutofit/>
          </a:bodyPr>
          <a:lstStyle/>
          <a:p>
            <a:r>
              <a:rPr lang="en-US" sz="5400">
                <a:solidFill>
                  <a:srgbClr val="FFFFFF"/>
                </a:solidFill>
              </a:rPr>
              <a:t>Right to Food</a:t>
            </a:r>
          </a:p>
        </p:txBody>
      </p:sp>
      <p:sp>
        <p:nvSpPr>
          <p:cNvPr id="17" name="Rectangle 16">
            <a:extLst>
              <a:ext uri="{FF2B5EF4-FFF2-40B4-BE49-F238E27FC236}">
                <a16:creationId xmlns:a16="http://schemas.microsoft.com/office/drawing/2014/main" id="{8A00DF8D-2CBA-449E-B29E-B111149DF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2" y="4142197"/>
            <a:ext cx="12191999" cy="2715800"/>
          </a:xfrm>
          <a:prstGeom prst="rect">
            <a:avLst/>
          </a:prstGeom>
          <a:gradFill>
            <a:gsLst>
              <a:gs pos="100000">
                <a:srgbClr val="000000">
                  <a:alpha val="0"/>
                </a:srgbClr>
              </a:gs>
              <a:gs pos="0">
                <a:schemeClr val="tx1"/>
              </a:gs>
              <a:gs pos="55000">
                <a:srgbClr val="000000">
                  <a:alpha val="37000"/>
                </a:srgbClr>
              </a:gs>
              <a:gs pos="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629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Water scarcity and drought spurs displacement. &#10;&#10;Description automatically generated">
            <a:extLst>
              <a:ext uri="{FF2B5EF4-FFF2-40B4-BE49-F238E27FC236}">
                <a16:creationId xmlns:a16="http://schemas.microsoft.com/office/drawing/2014/main" id="{998C6AA7-E16E-7EB5-6021-8E0511E1F348}"/>
              </a:ext>
            </a:extLst>
          </p:cNvPr>
          <p:cNvPicPr>
            <a:picLocks noGrp="1" noChangeAspect="1"/>
          </p:cNvPicPr>
          <p:nvPr>
            <p:ph idx="1"/>
          </p:nvPr>
        </p:nvPicPr>
        <p:blipFill rotWithShape="1">
          <a:blip r:embed="rId3" cstate="print">
            <a:alphaModFix/>
            <a:extLst>
              <a:ext uri="{28A0092B-C50C-407E-A947-70E740481C1C}">
                <a14:useLocalDpi xmlns:a14="http://schemas.microsoft.com/office/drawing/2010/main" val="0"/>
              </a:ext>
            </a:extLst>
          </a:blip>
          <a:srcRect t="4016" b="11714"/>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07EC7751-495D-487E-B212-AB1DD0DB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3126610"/>
          </a:xfrm>
          <a:prstGeom prst="rect">
            <a:avLst/>
          </a:prstGeom>
          <a:gradFill>
            <a:gsLst>
              <a:gs pos="100000">
                <a:srgbClr val="000000">
                  <a:alpha val="0"/>
                </a:srgbClr>
              </a:gs>
              <a:gs pos="0">
                <a:schemeClr val="tx1"/>
              </a:gs>
              <a:gs pos="36200">
                <a:srgbClr val="000000">
                  <a:alpha val="33000"/>
                </a:srgbClr>
              </a:gs>
              <a:gs pos="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E9349-6282-7C33-A8AD-EE664EFD3A31}"/>
              </a:ext>
            </a:extLst>
          </p:cNvPr>
          <p:cNvSpPr>
            <a:spLocks noGrp="1"/>
          </p:cNvSpPr>
          <p:nvPr>
            <p:ph type="title"/>
          </p:nvPr>
        </p:nvSpPr>
        <p:spPr>
          <a:xfrm>
            <a:off x="609600" y="663960"/>
            <a:ext cx="6302803" cy="1305518"/>
          </a:xfrm>
        </p:spPr>
        <p:txBody>
          <a:bodyPr vert="horz" lIns="91440" tIns="45720" rIns="91440" bIns="45720" rtlCol="0" anchor="t">
            <a:normAutofit/>
          </a:bodyPr>
          <a:lstStyle/>
          <a:p>
            <a:r>
              <a:rPr lang="en-US" sz="5400">
                <a:solidFill>
                  <a:srgbClr val="FFFFFF"/>
                </a:solidFill>
              </a:rPr>
              <a:t>Climate Justice</a:t>
            </a:r>
          </a:p>
        </p:txBody>
      </p:sp>
      <p:sp>
        <p:nvSpPr>
          <p:cNvPr id="17" name="Rectangle 16">
            <a:extLst>
              <a:ext uri="{FF2B5EF4-FFF2-40B4-BE49-F238E27FC236}">
                <a16:creationId xmlns:a16="http://schemas.microsoft.com/office/drawing/2014/main" id="{8A00DF8D-2CBA-449E-B29E-B111149DF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2" y="4142197"/>
            <a:ext cx="12191999" cy="2715800"/>
          </a:xfrm>
          <a:prstGeom prst="rect">
            <a:avLst/>
          </a:prstGeom>
          <a:gradFill>
            <a:gsLst>
              <a:gs pos="100000">
                <a:srgbClr val="000000">
                  <a:alpha val="0"/>
                </a:srgbClr>
              </a:gs>
              <a:gs pos="0">
                <a:schemeClr val="tx1"/>
              </a:gs>
              <a:gs pos="55000">
                <a:srgbClr val="000000">
                  <a:alpha val="37000"/>
                </a:srgbClr>
              </a:gs>
              <a:gs pos="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236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8BF742A-50EF-4EE9-855D-53E511F86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7EF79062-B5BB-45DF-810C-95A324A9D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2140699"/>
            <a:ext cx="12192000" cy="4717301"/>
          </a:xfrm>
          <a:custGeom>
            <a:avLst/>
            <a:gdLst>
              <a:gd name="connsiteX0" fmla="*/ 8930642 w 12192000"/>
              <a:gd name="connsiteY0" fmla="*/ 4273734 h 4717301"/>
              <a:gd name="connsiteX1" fmla="*/ 9143134 w 12192000"/>
              <a:gd name="connsiteY1" fmla="*/ 4396362 h 4717301"/>
              <a:gd name="connsiteX2" fmla="*/ 9043549 w 12192000"/>
              <a:gd name="connsiteY2" fmla="*/ 4693978 h 4717301"/>
              <a:gd name="connsiteX3" fmla="*/ 8745984 w 12192000"/>
              <a:gd name="connsiteY3" fmla="*/ 4594249 h 4717301"/>
              <a:gd name="connsiteX4" fmla="*/ 8845568 w 12192000"/>
              <a:gd name="connsiteY4" fmla="*/ 4296634 h 4717301"/>
              <a:gd name="connsiteX5" fmla="*/ 8930642 w 12192000"/>
              <a:gd name="connsiteY5" fmla="*/ 4273734 h 4717301"/>
              <a:gd name="connsiteX6" fmla="*/ 9842642 w 12192000"/>
              <a:gd name="connsiteY6" fmla="*/ 3718743 h 4717301"/>
              <a:gd name="connsiteX7" fmla="*/ 10272210 w 12192000"/>
              <a:gd name="connsiteY7" fmla="*/ 3966645 h 4717301"/>
              <a:gd name="connsiteX8" fmla="*/ 10070896 w 12192000"/>
              <a:gd name="connsiteY8" fmla="*/ 4568292 h 4717301"/>
              <a:gd name="connsiteX9" fmla="*/ 9469346 w 12192000"/>
              <a:gd name="connsiteY9" fmla="*/ 4366686 h 4717301"/>
              <a:gd name="connsiteX10" fmla="*/ 9670660 w 12192000"/>
              <a:gd name="connsiteY10" fmla="*/ 3765038 h 4717301"/>
              <a:gd name="connsiteX11" fmla="*/ 9842642 w 12192000"/>
              <a:gd name="connsiteY11" fmla="*/ 3718743 h 4717301"/>
              <a:gd name="connsiteX12" fmla="*/ 0 w 12192000"/>
              <a:gd name="connsiteY12" fmla="*/ 0 h 4717301"/>
              <a:gd name="connsiteX13" fmla="*/ 12192000 w 12192000"/>
              <a:gd name="connsiteY13" fmla="*/ 0 h 4717301"/>
              <a:gd name="connsiteX14" fmla="*/ 12192000 w 12192000"/>
              <a:gd name="connsiteY14" fmla="*/ 3369891 h 4717301"/>
              <a:gd name="connsiteX15" fmla="*/ 12124015 w 12192000"/>
              <a:gd name="connsiteY15" fmla="*/ 3410713 h 4717301"/>
              <a:gd name="connsiteX16" fmla="*/ 11077457 w 12192000"/>
              <a:gd name="connsiteY16" fmla="*/ 3501725 h 4717301"/>
              <a:gd name="connsiteX17" fmla="*/ 9867246 w 12192000"/>
              <a:gd name="connsiteY17" fmla="*/ 3351592 h 4717301"/>
              <a:gd name="connsiteX18" fmla="*/ 8994802 w 12192000"/>
              <a:gd name="connsiteY18" fmla="*/ 3878378 h 4717301"/>
              <a:gd name="connsiteX19" fmla="*/ 6994655 w 12192000"/>
              <a:gd name="connsiteY19" fmla="*/ 4335637 h 4717301"/>
              <a:gd name="connsiteX20" fmla="*/ 6287534 w 12192000"/>
              <a:gd name="connsiteY20" fmla="*/ 3714199 h 4717301"/>
              <a:gd name="connsiteX21" fmla="*/ 4392596 w 12192000"/>
              <a:gd name="connsiteY21" fmla="*/ 3392344 h 4717301"/>
              <a:gd name="connsiteX22" fmla="*/ 3014500 w 12192000"/>
              <a:gd name="connsiteY22" fmla="*/ 4100222 h 4717301"/>
              <a:gd name="connsiteX23" fmla="*/ 86414 w 12192000"/>
              <a:gd name="connsiteY23" fmla="*/ 3903305 h 4717301"/>
              <a:gd name="connsiteX24" fmla="*/ 0 w 12192000"/>
              <a:gd name="connsiteY24" fmla="*/ 3840566 h 471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4717301">
                <a:moveTo>
                  <a:pt x="8930642" y="4273734"/>
                </a:moveTo>
                <a:cubicBezTo>
                  <a:pt x="9016941" y="4268381"/>
                  <a:pt x="9102130" y="4314070"/>
                  <a:pt x="9143134" y="4396362"/>
                </a:cubicBezTo>
                <a:cubicBezTo>
                  <a:pt x="9197806" y="4506087"/>
                  <a:pt x="9153221" y="4639333"/>
                  <a:pt x="9043549" y="4693978"/>
                </a:cubicBezTo>
                <a:cubicBezTo>
                  <a:pt x="8933879" y="4748622"/>
                  <a:pt x="8800655" y="4703973"/>
                  <a:pt x="8745984" y="4594249"/>
                </a:cubicBezTo>
                <a:cubicBezTo>
                  <a:pt x="8691311" y="4484525"/>
                  <a:pt x="8735897" y="4351279"/>
                  <a:pt x="8845568" y="4296634"/>
                </a:cubicBezTo>
                <a:cubicBezTo>
                  <a:pt x="8872986" y="4282973"/>
                  <a:pt x="8901875" y="4275517"/>
                  <a:pt x="8930642" y="4273734"/>
                </a:cubicBezTo>
                <a:close/>
                <a:moveTo>
                  <a:pt x="9842642" y="3718743"/>
                </a:moveTo>
                <a:cubicBezTo>
                  <a:pt x="10017101" y="3707923"/>
                  <a:pt x="10189318" y="3800286"/>
                  <a:pt x="10272210" y="3966645"/>
                </a:cubicBezTo>
                <a:cubicBezTo>
                  <a:pt x="10382732" y="4188458"/>
                  <a:pt x="10292600" y="4457825"/>
                  <a:pt x="10070896" y="4568292"/>
                </a:cubicBezTo>
                <a:cubicBezTo>
                  <a:pt x="9849191" y="4678760"/>
                  <a:pt x="9579867" y="4588498"/>
                  <a:pt x="9469346" y="4366686"/>
                </a:cubicBezTo>
                <a:cubicBezTo>
                  <a:pt x="9358824" y="4144873"/>
                  <a:pt x="9448956" y="3875506"/>
                  <a:pt x="9670660" y="3765038"/>
                </a:cubicBezTo>
                <a:cubicBezTo>
                  <a:pt x="9726087" y="3737421"/>
                  <a:pt x="9784490" y="3722349"/>
                  <a:pt x="9842642" y="3718743"/>
                </a:cubicBezTo>
                <a:close/>
                <a:moveTo>
                  <a:pt x="0" y="0"/>
                </a:moveTo>
                <a:lnTo>
                  <a:pt x="12192000" y="0"/>
                </a:lnTo>
                <a:lnTo>
                  <a:pt x="12192000" y="3369891"/>
                </a:lnTo>
                <a:lnTo>
                  <a:pt x="12124015" y="3410713"/>
                </a:lnTo>
                <a:cubicBezTo>
                  <a:pt x="11792041" y="3581538"/>
                  <a:pt x="11443617" y="3577252"/>
                  <a:pt x="11077457" y="3501725"/>
                </a:cubicBezTo>
                <a:cubicBezTo>
                  <a:pt x="10679189" y="3419860"/>
                  <a:pt x="10271734" y="3358281"/>
                  <a:pt x="9867246" y="3351592"/>
                </a:cubicBezTo>
                <a:cubicBezTo>
                  <a:pt x="9492336" y="3345611"/>
                  <a:pt x="9239136" y="3626329"/>
                  <a:pt x="8994802" y="3878378"/>
                </a:cubicBezTo>
                <a:cubicBezTo>
                  <a:pt x="8385954" y="4506678"/>
                  <a:pt x="7695268" y="4690742"/>
                  <a:pt x="6994655" y="4335637"/>
                </a:cubicBezTo>
                <a:cubicBezTo>
                  <a:pt x="6722938" y="4197922"/>
                  <a:pt x="6494843" y="3948626"/>
                  <a:pt x="6287534" y="3714199"/>
                </a:cubicBezTo>
                <a:cubicBezTo>
                  <a:pt x="5731733" y="3085491"/>
                  <a:pt x="5043559" y="3067499"/>
                  <a:pt x="4392596" y="3392344"/>
                </a:cubicBezTo>
                <a:cubicBezTo>
                  <a:pt x="3930423" y="3623867"/>
                  <a:pt x="3492022" y="3908604"/>
                  <a:pt x="3014500" y="4100222"/>
                </a:cubicBezTo>
                <a:cubicBezTo>
                  <a:pt x="1977820" y="4518409"/>
                  <a:pt x="973242" y="4499486"/>
                  <a:pt x="86414" y="3903305"/>
                </a:cubicBezTo>
                <a:lnTo>
                  <a:pt x="0" y="38405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412B7C-2CA4-5C7C-8262-3227AA548D4D}"/>
              </a:ext>
            </a:extLst>
          </p:cNvPr>
          <p:cNvSpPr>
            <a:spLocks noGrp="1"/>
          </p:cNvSpPr>
          <p:nvPr>
            <p:ph type="title"/>
          </p:nvPr>
        </p:nvSpPr>
        <p:spPr>
          <a:xfrm>
            <a:off x="609600" y="669856"/>
            <a:ext cx="6658405" cy="1451174"/>
          </a:xfrm>
        </p:spPr>
        <p:txBody>
          <a:bodyPr vert="horz" lIns="91440" tIns="45720" rIns="91440" bIns="45720" rtlCol="0" anchor="ctr">
            <a:normAutofit/>
          </a:bodyPr>
          <a:lstStyle/>
          <a:p>
            <a:r>
              <a:rPr lang="en-US" sz="5400"/>
              <a:t>Climate Justice</a:t>
            </a:r>
          </a:p>
        </p:txBody>
      </p:sp>
      <p:pic>
        <p:nvPicPr>
          <p:cNvPr id="5" name="Content Placeholder 4" descr="Small scale armers protest at COP 28&#10;&#10;Description automatically generated">
            <a:extLst>
              <a:ext uri="{FF2B5EF4-FFF2-40B4-BE49-F238E27FC236}">
                <a16:creationId xmlns:a16="http://schemas.microsoft.com/office/drawing/2014/main" id="{5094852E-5A86-0CFD-30B5-4877AF893739}"/>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246815"/>
            <a:ext cx="5675586" cy="3760076"/>
          </a:xfrm>
          <a:prstGeom prst="rect">
            <a:avLst/>
          </a:prstGeom>
        </p:spPr>
      </p:pic>
      <p:pic>
        <p:nvPicPr>
          <p:cNvPr id="6" name="Content Placeholder 7" descr="A group of people holding signs&#10;&#10;Description automatically generated">
            <a:extLst>
              <a:ext uri="{FF2B5EF4-FFF2-40B4-BE49-F238E27FC236}">
                <a16:creationId xmlns:a16="http://schemas.microsoft.com/office/drawing/2014/main" id="{5CA86249-5E4C-0145-0C69-4815CFAB54AF}"/>
              </a:ext>
            </a:extLst>
          </p:cNvPr>
          <p:cNvPicPr>
            <a:picLocks noGrp="1" noChangeAspect="1"/>
          </p:cNvPicPr>
          <p:nvPr>
            <p:ph sz="half" idx="2"/>
          </p:nvPr>
        </p:nvPicPr>
        <p:blipFill>
          <a:blip r:embed="rId4"/>
          <a:stretch>
            <a:fillRect/>
          </a:stretch>
        </p:blipFill>
        <p:spPr>
          <a:xfrm>
            <a:off x="6096000" y="2224148"/>
            <a:ext cx="5675586" cy="3706868"/>
          </a:xfrm>
          <a:prstGeom prst="rect">
            <a:avLst/>
          </a:prstGeom>
        </p:spPr>
      </p:pic>
    </p:spTree>
    <p:extLst>
      <p:ext uri="{BB962C8B-B14F-4D97-AF65-F5344CB8AC3E}">
        <p14:creationId xmlns:p14="http://schemas.microsoft.com/office/powerpoint/2010/main" val="524321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8"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96868F2-FC80-4334-887B-7DB3103A7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7EF79062-B5BB-45DF-810C-95A324A9D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2140699"/>
            <a:ext cx="12192000" cy="4717301"/>
          </a:xfrm>
          <a:custGeom>
            <a:avLst/>
            <a:gdLst>
              <a:gd name="connsiteX0" fmla="*/ 8930642 w 12192000"/>
              <a:gd name="connsiteY0" fmla="*/ 4273734 h 4717301"/>
              <a:gd name="connsiteX1" fmla="*/ 9143134 w 12192000"/>
              <a:gd name="connsiteY1" fmla="*/ 4396362 h 4717301"/>
              <a:gd name="connsiteX2" fmla="*/ 9043549 w 12192000"/>
              <a:gd name="connsiteY2" fmla="*/ 4693978 h 4717301"/>
              <a:gd name="connsiteX3" fmla="*/ 8745984 w 12192000"/>
              <a:gd name="connsiteY3" fmla="*/ 4594249 h 4717301"/>
              <a:gd name="connsiteX4" fmla="*/ 8845568 w 12192000"/>
              <a:gd name="connsiteY4" fmla="*/ 4296634 h 4717301"/>
              <a:gd name="connsiteX5" fmla="*/ 8930642 w 12192000"/>
              <a:gd name="connsiteY5" fmla="*/ 4273734 h 4717301"/>
              <a:gd name="connsiteX6" fmla="*/ 9842642 w 12192000"/>
              <a:gd name="connsiteY6" fmla="*/ 3718743 h 4717301"/>
              <a:gd name="connsiteX7" fmla="*/ 10272210 w 12192000"/>
              <a:gd name="connsiteY7" fmla="*/ 3966645 h 4717301"/>
              <a:gd name="connsiteX8" fmla="*/ 10070896 w 12192000"/>
              <a:gd name="connsiteY8" fmla="*/ 4568292 h 4717301"/>
              <a:gd name="connsiteX9" fmla="*/ 9469346 w 12192000"/>
              <a:gd name="connsiteY9" fmla="*/ 4366686 h 4717301"/>
              <a:gd name="connsiteX10" fmla="*/ 9670660 w 12192000"/>
              <a:gd name="connsiteY10" fmla="*/ 3765038 h 4717301"/>
              <a:gd name="connsiteX11" fmla="*/ 9842642 w 12192000"/>
              <a:gd name="connsiteY11" fmla="*/ 3718743 h 4717301"/>
              <a:gd name="connsiteX12" fmla="*/ 0 w 12192000"/>
              <a:gd name="connsiteY12" fmla="*/ 0 h 4717301"/>
              <a:gd name="connsiteX13" fmla="*/ 12192000 w 12192000"/>
              <a:gd name="connsiteY13" fmla="*/ 0 h 4717301"/>
              <a:gd name="connsiteX14" fmla="*/ 12192000 w 12192000"/>
              <a:gd name="connsiteY14" fmla="*/ 3369891 h 4717301"/>
              <a:gd name="connsiteX15" fmla="*/ 12124015 w 12192000"/>
              <a:gd name="connsiteY15" fmla="*/ 3410713 h 4717301"/>
              <a:gd name="connsiteX16" fmla="*/ 11077457 w 12192000"/>
              <a:gd name="connsiteY16" fmla="*/ 3501725 h 4717301"/>
              <a:gd name="connsiteX17" fmla="*/ 9867246 w 12192000"/>
              <a:gd name="connsiteY17" fmla="*/ 3351592 h 4717301"/>
              <a:gd name="connsiteX18" fmla="*/ 8994802 w 12192000"/>
              <a:gd name="connsiteY18" fmla="*/ 3878378 h 4717301"/>
              <a:gd name="connsiteX19" fmla="*/ 6994655 w 12192000"/>
              <a:gd name="connsiteY19" fmla="*/ 4335637 h 4717301"/>
              <a:gd name="connsiteX20" fmla="*/ 6287534 w 12192000"/>
              <a:gd name="connsiteY20" fmla="*/ 3714199 h 4717301"/>
              <a:gd name="connsiteX21" fmla="*/ 4392596 w 12192000"/>
              <a:gd name="connsiteY21" fmla="*/ 3392344 h 4717301"/>
              <a:gd name="connsiteX22" fmla="*/ 3014500 w 12192000"/>
              <a:gd name="connsiteY22" fmla="*/ 4100222 h 4717301"/>
              <a:gd name="connsiteX23" fmla="*/ 86414 w 12192000"/>
              <a:gd name="connsiteY23" fmla="*/ 3903305 h 4717301"/>
              <a:gd name="connsiteX24" fmla="*/ 0 w 12192000"/>
              <a:gd name="connsiteY24" fmla="*/ 3840566 h 471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4717301">
                <a:moveTo>
                  <a:pt x="8930642" y="4273734"/>
                </a:moveTo>
                <a:cubicBezTo>
                  <a:pt x="9016941" y="4268381"/>
                  <a:pt x="9102130" y="4314070"/>
                  <a:pt x="9143134" y="4396362"/>
                </a:cubicBezTo>
                <a:cubicBezTo>
                  <a:pt x="9197806" y="4506087"/>
                  <a:pt x="9153221" y="4639333"/>
                  <a:pt x="9043549" y="4693978"/>
                </a:cubicBezTo>
                <a:cubicBezTo>
                  <a:pt x="8933879" y="4748622"/>
                  <a:pt x="8800655" y="4703973"/>
                  <a:pt x="8745984" y="4594249"/>
                </a:cubicBezTo>
                <a:cubicBezTo>
                  <a:pt x="8691311" y="4484525"/>
                  <a:pt x="8735897" y="4351279"/>
                  <a:pt x="8845568" y="4296634"/>
                </a:cubicBezTo>
                <a:cubicBezTo>
                  <a:pt x="8872986" y="4282973"/>
                  <a:pt x="8901875" y="4275517"/>
                  <a:pt x="8930642" y="4273734"/>
                </a:cubicBezTo>
                <a:close/>
                <a:moveTo>
                  <a:pt x="9842642" y="3718743"/>
                </a:moveTo>
                <a:cubicBezTo>
                  <a:pt x="10017101" y="3707923"/>
                  <a:pt x="10189318" y="3800286"/>
                  <a:pt x="10272210" y="3966645"/>
                </a:cubicBezTo>
                <a:cubicBezTo>
                  <a:pt x="10382732" y="4188458"/>
                  <a:pt x="10292600" y="4457825"/>
                  <a:pt x="10070896" y="4568292"/>
                </a:cubicBezTo>
                <a:cubicBezTo>
                  <a:pt x="9849191" y="4678760"/>
                  <a:pt x="9579867" y="4588498"/>
                  <a:pt x="9469346" y="4366686"/>
                </a:cubicBezTo>
                <a:cubicBezTo>
                  <a:pt x="9358824" y="4144873"/>
                  <a:pt x="9448956" y="3875506"/>
                  <a:pt x="9670660" y="3765038"/>
                </a:cubicBezTo>
                <a:cubicBezTo>
                  <a:pt x="9726087" y="3737421"/>
                  <a:pt x="9784490" y="3722349"/>
                  <a:pt x="9842642" y="3718743"/>
                </a:cubicBezTo>
                <a:close/>
                <a:moveTo>
                  <a:pt x="0" y="0"/>
                </a:moveTo>
                <a:lnTo>
                  <a:pt x="12192000" y="0"/>
                </a:lnTo>
                <a:lnTo>
                  <a:pt x="12192000" y="3369891"/>
                </a:lnTo>
                <a:lnTo>
                  <a:pt x="12124015" y="3410713"/>
                </a:lnTo>
                <a:cubicBezTo>
                  <a:pt x="11792041" y="3581538"/>
                  <a:pt x="11443617" y="3577252"/>
                  <a:pt x="11077457" y="3501725"/>
                </a:cubicBezTo>
                <a:cubicBezTo>
                  <a:pt x="10679189" y="3419860"/>
                  <a:pt x="10271734" y="3358281"/>
                  <a:pt x="9867246" y="3351592"/>
                </a:cubicBezTo>
                <a:cubicBezTo>
                  <a:pt x="9492336" y="3345611"/>
                  <a:pt x="9239136" y="3626329"/>
                  <a:pt x="8994802" y="3878378"/>
                </a:cubicBezTo>
                <a:cubicBezTo>
                  <a:pt x="8385954" y="4506678"/>
                  <a:pt x="7695268" y="4690742"/>
                  <a:pt x="6994655" y="4335637"/>
                </a:cubicBezTo>
                <a:cubicBezTo>
                  <a:pt x="6722938" y="4197922"/>
                  <a:pt x="6494843" y="3948626"/>
                  <a:pt x="6287534" y="3714199"/>
                </a:cubicBezTo>
                <a:cubicBezTo>
                  <a:pt x="5731733" y="3085491"/>
                  <a:pt x="5043559" y="3067499"/>
                  <a:pt x="4392596" y="3392344"/>
                </a:cubicBezTo>
                <a:cubicBezTo>
                  <a:pt x="3930423" y="3623867"/>
                  <a:pt x="3492022" y="3908604"/>
                  <a:pt x="3014500" y="4100222"/>
                </a:cubicBezTo>
                <a:cubicBezTo>
                  <a:pt x="1977820" y="4518409"/>
                  <a:pt x="973242" y="4499486"/>
                  <a:pt x="86414" y="3903305"/>
                </a:cubicBezTo>
                <a:lnTo>
                  <a:pt x="0" y="38405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48EF0-D482-9D76-44AE-94DD76796754}"/>
              </a:ext>
            </a:extLst>
          </p:cNvPr>
          <p:cNvSpPr>
            <a:spLocks noGrp="1"/>
          </p:cNvSpPr>
          <p:nvPr>
            <p:ph type="title"/>
          </p:nvPr>
        </p:nvSpPr>
        <p:spPr>
          <a:xfrm>
            <a:off x="609600" y="669856"/>
            <a:ext cx="6658405" cy="1451174"/>
          </a:xfrm>
        </p:spPr>
        <p:txBody>
          <a:bodyPr vert="horz" lIns="91440" tIns="45720" rIns="91440" bIns="45720" rtlCol="0" anchor="ctr">
            <a:normAutofit/>
          </a:bodyPr>
          <a:lstStyle/>
          <a:p>
            <a:r>
              <a:rPr lang="en-US" sz="5400"/>
              <a:t>Climate Justice</a:t>
            </a:r>
          </a:p>
        </p:txBody>
      </p:sp>
      <p:pic>
        <p:nvPicPr>
          <p:cNvPr id="10" name="Content Placeholder 8" descr="A group of people holding signs&#10;&#10;Description automatically generated">
            <a:extLst>
              <a:ext uri="{FF2B5EF4-FFF2-40B4-BE49-F238E27FC236}">
                <a16:creationId xmlns:a16="http://schemas.microsoft.com/office/drawing/2014/main" id="{5E7DD168-BF5B-9CA1-31AE-087163D2C4FD}"/>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435952" y="2308487"/>
            <a:ext cx="5460791" cy="4095593"/>
          </a:xfrm>
          <a:prstGeom prst="rect">
            <a:avLst/>
          </a:prstGeom>
        </p:spPr>
      </p:pic>
      <p:pic>
        <p:nvPicPr>
          <p:cNvPr id="5" name="Content Placeholder 5" descr="Two women holding signs and holding signs&#10;&#10;Description automatically generated">
            <a:extLst>
              <a:ext uri="{FF2B5EF4-FFF2-40B4-BE49-F238E27FC236}">
                <a16:creationId xmlns:a16="http://schemas.microsoft.com/office/drawing/2014/main" id="{AED45D67-C037-CD2C-BFB8-915468336520}"/>
              </a:ext>
            </a:extLst>
          </p:cNvPr>
          <p:cNvPicPr>
            <a:picLocks noChangeAspect="1"/>
          </p:cNvPicPr>
          <p:nvPr/>
        </p:nvPicPr>
        <p:blipFill>
          <a:blip r:embed="rId4"/>
          <a:stretch>
            <a:fillRect/>
          </a:stretch>
        </p:blipFill>
        <p:spPr>
          <a:xfrm>
            <a:off x="-251365" y="2353997"/>
            <a:ext cx="5460792" cy="4095593"/>
          </a:xfrm>
          <a:prstGeom prst="rect">
            <a:avLst/>
          </a:prstGeom>
        </p:spPr>
      </p:pic>
      <p:sp>
        <p:nvSpPr>
          <p:cNvPr id="4" name="Content Placeholder 3">
            <a:extLst>
              <a:ext uri="{FF2B5EF4-FFF2-40B4-BE49-F238E27FC236}">
                <a16:creationId xmlns:a16="http://schemas.microsoft.com/office/drawing/2014/main" id="{2C8798F0-7FD5-F749-CDE5-01E90E3AB55F}"/>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417181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6" name="Rectangle 25">
            <a:extLst>
              <a:ext uri="{FF2B5EF4-FFF2-40B4-BE49-F238E27FC236}">
                <a16:creationId xmlns:a16="http://schemas.microsoft.com/office/drawing/2014/main" id="{06E15305-164C-44CD-9E0F-420C2DC1B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4" name="Rectangle 33">
            <a:extLst>
              <a:ext uri="{FF2B5EF4-FFF2-40B4-BE49-F238E27FC236}">
                <a16:creationId xmlns:a16="http://schemas.microsoft.com/office/drawing/2014/main" id="{C49B6340-9D54-4548-B87C-24BA7EA53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fficeArt object">
            <a:extLst>
              <a:ext uri="{FF2B5EF4-FFF2-40B4-BE49-F238E27FC236}">
                <a16:creationId xmlns:a16="http://schemas.microsoft.com/office/drawing/2014/main" id="{21801517-9A2B-5F7F-EB72-267F29492487}"/>
              </a:ext>
            </a:extLst>
          </p:cNvPr>
          <p:cNvPicPr>
            <a:picLocks noGrp="1"/>
          </p:cNvPicPr>
          <p:nvPr>
            <p:ph idx="1"/>
          </p:nvPr>
        </p:nvPicPr>
        <p:blipFill rotWithShape="1">
          <a:blip r:embed="rId3"/>
          <a:srcRect t="13070" b="8325"/>
          <a:stretch/>
        </p:blipFill>
        <p:spPr>
          <a:xfrm>
            <a:off x="-50042" y="-39158"/>
            <a:ext cx="7918858" cy="6897158"/>
          </a:xfrm>
          <a:prstGeom prst="rect">
            <a:avLst/>
          </a:prstGeom>
        </p:spPr>
      </p:pic>
      <p:sp useBgFill="1">
        <p:nvSpPr>
          <p:cNvPr id="35" name="Freeform: Shape 29">
            <a:extLst>
              <a:ext uri="{FF2B5EF4-FFF2-40B4-BE49-F238E27FC236}">
                <a16:creationId xmlns:a16="http://schemas.microsoft.com/office/drawing/2014/main" id="{F1D5403D-09EC-41DB-B916-A09C0E5AE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99031" y="-39157"/>
            <a:ext cx="5592970" cy="6897158"/>
          </a:xfrm>
          <a:custGeom>
            <a:avLst/>
            <a:gdLst>
              <a:gd name="connsiteX0" fmla="*/ 4912746 w 5592970"/>
              <a:gd name="connsiteY0" fmla="*/ 2355321 h 6897159"/>
              <a:gd name="connsiteX1" fmla="*/ 4714738 w 5592970"/>
              <a:gd name="connsiteY1" fmla="*/ 2553329 h 6897159"/>
              <a:gd name="connsiteX2" fmla="*/ 4912746 w 5592970"/>
              <a:gd name="connsiteY2" fmla="*/ 2751337 h 6897159"/>
              <a:gd name="connsiteX3" fmla="*/ 5110754 w 5592970"/>
              <a:gd name="connsiteY3" fmla="*/ 2553329 h 6897159"/>
              <a:gd name="connsiteX4" fmla="*/ 4912746 w 5592970"/>
              <a:gd name="connsiteY4" fmla="*/ 2355321 h 6897159"/>
              <a:gd name="connsiteX5" fmla="*/ 4769785 w 5592970"/>
              <a:gd name="connsiteY5" fmla="*/ 1301525 h 6897159"/>
              <a:gd name="connsiteX6" fmla="*/ 4358192 w 5592970"/>
              <a:gd name="connsiteY6" fmla="*/ 1713118 h 6897159"/>
              <a:gd name="connsiteX7" fmla="*/ 4769785 w 5592970"/>
              <a:gd name="connsiteY7" fmla="*/ 2124711 h 6897159"/>
              <a:gd name="connsiteX8" fmla="*/ 5181378 w 5592970"/>
              <a:gd name="connsiteY8" fmla="*/ 1713118 h 6897159"/>
              <a:gd name="connsiteX9" fmla="*/ 4769785 w 5592970"/>
              <a:gd name="connsiteY9" fmla="*/ 1301525 h 6897159"/>
              <a:gd name="connsiteX10" fmla="*/ 1485712 w 5592970"/>
              <a:gd name="connsiteY10" fmla="*/ 0 h 6897159"/>
              <a:gd name="connsiteX11" fmla="*/ 1911850 w 5592970"/>
              <a:gd name="connsiteY11" fmla="*/ 0 h 6897159"/>
              <a:gd name="connsiteX12" fmla="*/ 4693359 w 5592970"/>
              <a:gd name="connsiteY12" fmla="*/ 0 h 6897159"/>
              <a:gd name="connsiteX13" fmla="*/ 4687196 w 5592970"/>
              <a:gd name="connsiteY13" fmla="*/ 186052 h 6897159"/>
              <a:gd name="connsiteX14" fmla="*/ 4689492 w 5592970"/>
              <a:gd name="connsiteY14" fmla="*/ 422393 h 6897159"/>
              <a:gd name="connsiteX15" fmla="*/ 5029277 w 5592970"/>
              <a:gd name="connsiteY15" fmla="*/ 1074198 h 6897159"/>
              <a:gd name="connsiteX16" fmla="*/ 5368989 w 5592970"/>
              <a:gd name="connsiteY16" fmla="*/ 2604190 h 6897159"/>
              <a:gd name="connsiteX17" fmla="*/ 5030698 w 5592970"/>
              <a:gd name="connsiteY17" fmla="*/ 3182337 h 6897159"/>
              <a:gd name="connsiteX18" fmla="*/ 4910556 w 5592970"/>
              <a:gd name="connsiteY18" fmla="*/ 4667756 h 6897159"/>
              <a:gd name="connsiteX19" fmla="*/ 5374561 w 5592970"/>
              <a:gd name="connsiteY19" fmla="*/ 5703238 h 6897159"/>
              <a:gd name="connsiteX20" fmla="*/ 5591170 w 5592970"/>
              <a:gd name="connsiteY20" fmla="*/ 6745970 h 6897159"/>
              <a:gd name="connsiteX21" fmla="*/ 5592970 w 5592970"/>
              <a:gd name="connsiteY21" fmla="*/ 6897158 h 6897159"/>
              <a:gd name="connsiteX22" fmla="*/ 2734191 w 5592970"/>
              <a:gd name="connsiteY22" fmla="*/ 6897158 h 6897159"/>
              <a:gd name="connsiteX23" fmla="*/ 2734191 w 5592970"/>
              <a:gd name="connsiteY23" fmla="*/ 6897159 h 6897159"/>
              <a:gd name="connsiteX24" fmla="*/ 0 w 5592970"/>
              <a:gd name="connsiteY24" fmla="*/ 6897159 h 6897159"/>
              <a:gd name="connsiteX25" fmla="*/ 0 w 5592970"/>
              <a:gd name="connsiteY25" fmla="*/ 1 h 6897159"/>
              <a:gd name="connsiteX26" fmla="*/ 1485712 w 5592970"/>
              <a:gd name="connsiteY26" fmla="*/ 1 h 689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92970" h="6897159">
                <a:moveTo>
                  <a:pt x="4912746" y="2355321"/>
                </a:moveTo>
                <a:cubicBezTo>
                  <a:pt x="4803389" y="2355321"/>
                  <a:pt x="4714738" y="2443972"/>
                  <a:pt x="4714738" y="2553329"/>
                </a:cubicBezTo>
                <a:cubicBezTo>
                  <a:pt x="4714738" y="2662686"/>
                  <a:pt x="4803389" y="2751337"/>
                  <a:pt x="4912746" y="2751337"/>
                </a:cubicBezTo>
                <a:cubicBezTo>
                  <a:pt x="5022103" y="2751337"/>
                  <a:pt x="5110754" y="2662686"/>
                  <a:pt x="5110754" y="2553329"/>
                </a:cubicBezTo>
                <a:cubicBezTo>
                  <a:pt x="5110754" y="2443972"/>
                  <a:pt x="5022103" y="2355321"/>
                  <a:pt x="4912746" y="2355321"/>
                </a:cubicBezTo>
                <a:close/>
                <a:moveTo>
                  <a:pt x="4769785" y="1301525"/>
                </a:moveTo>
                <a:cubicBezTo>
                  <a:pt x="4542468" y="1301525"/>
                  <a:pt x="4358192" y="1485801"/>
                  <a:pt x="4358192" y="1713118"/>
                </a:cubicBezTo>
                <a:cubicBezTo>
                  <a:pt x="4358192" y="1940435"/>
                  <a:pt x="4542468" y="2124711"/>
                  <a:pt x="4769785" y="2124711"/>
                </a:cubicBezTo>
                <a:cubicBezTo>
                  <a:pt x="4997102" y="2124711"/>
                  <a:pt x="5181378" y="1940435"/>
                  <a:pt x="5181378" y="1713118"/>
                </a:cubicBezTo>
                <a:cubicBezTo>
                  <a:pt x="5181378" y="1485801"/>
                  <a:pt x="4997102" y="1301525"/>
                  <a:pt x="4769785" y="1301525"/>
                </a:cubicBezTo>
                <a:close/>
                <a:moveTo>
                  <a:pt x="1485712" y="0"/>
                </a:moveTo>
                <a:lnTo>
                  <a:pt x="1911850" y="0"/>
                </a:lnTo>
                <a:lnTo>
                  <a:pt x="4693359" y="0"/>
                </a:lnTo>
                <a:lnTo>
                  <a:pt x="4687196" y="186052"/>
                </a:lnTo>
                <a:cubicBezTo>
                  <a:pt x="4686166" y="265025"/>
                  <a:pt x="4686829" y="343862"/>
                  <a:pt x="4689492" y="422393"/>
                </a:cubicBezTo>
                <a:cubicBezTo>
                  <a:pt x="4699496" y="713539"/>
                  <a:pt x="4872938" y="896626"/>
                  <a:pt x="5029277" y="1074198"/>
                </a:cubicBezTo>
                <a:cubicBezTo>
                  <a:pt x="5418992" y="1516672"/>
                  <a:pt x="5551614" y="2043761"/>
                  <a:pt x="5368989" y="2604190"/>
                </a:cubicBezTo>
                <a:cubicBezTo>
                  <a:pt x="5298163" y="2821542"/>
                  <a:pt x="5160452" y="3010355"/>
                  <a:pt x="5030698" y="3182337"/>
                </a:cubicBezTo>
                <a:cubicBezTo>
                  <a:pt x="4682698" y="3643429"/>
                  <a:pt x="4696957" y="4178177"/>
                  <a:pt x="4910556" y="4667756"/>
                </a:cubicBezTo>
                <a:cubicBezTo>
                  <a:pt x="5062728" y="5015306"/>
                  <a:pt x="5245193" y="5341884"/>
                  <a:pt x="5374561" y="5703238"/>
                </a:cubicBezTo>
                <a:cubicBezTo>
                  <a:pt x="5500512" y="6053410"/>
                  <a:pt x="5575240" y="6402760"/>
                  <a:pt x="5591170" y="6745970"/>
                </a:cubicBezTo>
                <a:lnTo>
                  <a:pt x="5592970" y="6897158"/>
                </a:lnTo>
                <a:lnTo>
                  <a:pt x="2734191" y="6897158"/>
                </a:lnTo>
                <a:lnTo>
                  <a:pt x="2734191" y="6897159"/>
                </a:lnTo>
                <a:lnTo>
                  <a:pt x="0" y="6897159"/>
                </a:lnTo>
                <a:lnTo>
                  <a:pt x="0" y="1"/>
                </a:lnTo>
                <a:lnTo>
                  <a:pt x="1485712" y="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3921F-C20E-7C1C-EF83-9B8549F86C8F}"/>
              </a:ext>
            </a:extLst>
          </p:cNvPr>
          <p:cNvSpPr>
            <a:spLocks noGrp="1"/>
          </p:cNvSpPr>
          <p:nvPr>
            <p:ph type="title"/>
          </p:nvPr>
        </p:nvSpPr>
        <p:spPr>
          <a:xfrm>
            <a:off x="7959478" y="1122363"/>
            <a:ext cx="3622922" cy="2387600"/>
          </a:xfrm>
        </p:spPr>
        <p:txBody>
          <a:bodyPr vert="horz" lIns="91440" tIns="45720" rIns="91440" bIns="45720" rtlCol="0" anchor="b">
            <a:normAutofit/>
          </a:bodyPr>
          <a:lstStyle/>
          <a:p>
            <a:pPr algn="r"/>
            <a:r>
              <a:rPr lang="en-US" sz="5400" dirty="0"/>
              <a:t>GRAN Web Site</a:t>
            </a:r>
          </a:p>
        </p:txBody>
      </p:sp>
    </p:spTree>
    <p:extLst>
      <p:ext uri="{BB962C8B-B14F-4D97-AF65-F5344CB8AC3E}">
        <p14:creationId xmlns:p14="http://schemas.microsoft.com/office/powerpoint/2010/main" val="306369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eople sitting in chairs&#10;&#10;Description automatically generated">
            <a:extLst>
              <a:ext uri="{FF2B5EF4-FFF2-40B4-BE49-F238E27FC236}">
                <a16:creationId xmlns:a16="http://schemas.microsoft.com/office/drawing/2014/main" id="{A69F3DF1-4B26-6843-F527-648A3548C691}"/>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t="14382" b="10619"/>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07EC7751-495D-487E-B212-AB1DD0DB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3126610"/>
          </a:xfrm>
          <a:prstGeom prst="rect">
            <a:avLst/>
          </a:prstGeom>
          <a:gradFill>
            <a:gsLst>
              <a:gs pos="100000">
                <a:srgbClr val="000000">
                  <a:alpha val="0"/>
                </a:srgbClr>
              </a:gs>
              <a:gs pos="0">
                <a:schemeClr val="tx1"/>
              </a:gs>
              <a:gs pos="36200">
                <a:srgbClr val="000000">
                  <a:alpha val="33000"/>
                </a:srgbClr>
              </a:gs>
              <a:gs pos="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69EEF-60C3-2545-77B6-414CF2476E62}"/>
              </a:ext>
            </a:extLst>
          </p:cNvPr>
          <p:cNvSpPr>
            <a:spLocks noGrp="1"/>
          </p:cNvSpPr>
          <p:nvPr>
            <p:ph type="title"/>
          </p:nvPr>
        </p:nvSpPr>
        <p:spPr>
          <a:xfrm>
            <a:off x="609600" y="663960"/>
            <a:ext cx="6302803" cy="1305518"/>
          </a:xfrm>
        </p:spPr>
        <p:txBody>
          <a:bodyPr vert="horz" lIns="91440" tIns="45720" rIns="91440" bIns="45720" rtlCol="0" anchor="t">
            <a:normAutofit/>
          </a:bodyPr>
          <a:lstStyle/>
          <a:p>
            <a:pPr>
              <a:lnSpc>
                <a:spcPct val="90000"/>
              </a:lnSpc>
            </a:pPr>
            <a:r>
              <a:rPr lang="en-US" sz="3800" dirty="0">
                <a:solidFill>
                  <a:srgbClr val="FFFFFF"/>
                </a:solidFill>
              </a:rPr>
              <a:t>UN Convention on the Rights of Older Persons</a:t>
            </a:r>
          </a:p>
        </p:txBody>
      </p:sp>
      <p:sp>
        <p:nvSpPr>
          <p:cNvPr id="17" name="Rectangle 16">
            <a:extLst>
              <a:ext uri="{FF2B5EF4-FFF2-40B4-BE49-F238E27FC236}">
                <a16:creationId xmlns:a16="http://schemas.microsoft.com/office/drawing/2014/main" id="{8A00DF8D-2CBA-449E-B29E-B111149DF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2" y="4142197"/>
            <a:ext cx="12191999" cy="2715800"/>
          </a:xfrm>
          <a:prstGeom prst="rect">
            <a:avLst/>
          </a:prstGeom>
          <a:gradFill>
            <a:gsLst>
              <a:gs pos="100000">
                <a:srgbClr val="000000">
                  <a:alpha val="0"/>
                </a:srgbClr>
              </a:gs>
              <a:gs pos="0">
                <a:schemeClr val="tx1"/>
              </a:gs>
              <a:gs pos="55000">
                <a:srgbClr val="000000">
                  <a:alpha val="37000"/>
                </a:srgbClr>
              </a:gs>
              <a:gs pos="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831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8BF742A-50EF-4EE9-855D-53E511F86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18">
            <a:extLst>
              <a:ext uri="{FF2B5EF4-FFF2-40B4-BE49-F238E27FC236}">
                <a16:creationId xmlns:a16="http://schemas.microsoft.com/office/drawing/2014/main" id="{7EF79062-B5BB-45DF-810C-95A324A9D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2140699"/>
            <a:ext cx="12192000" cy="4717301"/>
          </a:xfrm>
          <a:custGeom>
            <a:avLst/>
            <a:gdLst>
              <a:gd name="connsiteX0" fmla="*/ 8930642 w 12192000"/>
              <a:gd name="connsiteY0" fmla="*/ 4273734 h 4717301"/>
              <a:gd name="connsiteX1" fmla="*/ 9143134 w 12192000"/>
              <a:gd name="connsiteY1" fmla="*/ 4396362 h 4717301"/>
              <a:gd name="connsiteX2" fmla="*/ 9043549 w 12192000"/>
              <a:gd name="connsiteY2" fmla="*/ 4693978 h 4717301"/>
              <a:gd name="connsiteX3" fmla="*/ 8745984 w 12192000"/>
              <a:gd name="connsiteY3" fmla="*/ 4594249 h 4717301"/>
              <a:gd name="connsiteX4" fmla="*/ 8845568 w 12192000"/>
              <a:gd name="connsiteY4" fmla="*/ 4296634 h 4717301"/>
              <a:gd name="connsiteX5" fmla="*/ 8930642 w 12192000"/>
              <a:gd name="connsiteY5" fmla="*/ 4273734 h 4717301"/>
              <a:gd name="connsiteX6" fmla="*/ 9842642 w 12192000"/>
              <a:gd name="connsiteY6" fmla="*/ 3718743 h 4717301"/>
              <a:gd name="connsiteX7" fmla="*/ 10272210 w 12192000"/>
              <a:gd name="connsiteY7" fmla="*/ 3966645 h 4717301"/>
              <a:gd name="connsiteX8" fmla="*/ 10070896 w 12192000"/>
              <a:gd name="connsiteY8" fmla="*/ 4568292 h 4717301"/>
              <a:gd name="connsiteX9" fmla="*/ 9469346 w 12192000"/>
              <a:gd name="connsiteY9" fmla="*/ 4366686 h 4717301"/>
              <a:gd name="connsiteX10" fmla="*/ 9670660 w 12192000"/>
              <a:gd name="connsiteY10" fmla="*/ 3765038 h 4717301"/>
              <a:gd name="connsiteX11" fmla="*/ 9842642 w 12192000"/>
              <a:gd name="connsiteY11" fmla="*/ 3718743 h 4717301"/>
              <a:gd name="connsiteX12" fmla="*/ 0 w 12192000"/>
              <a:gd name="connsiteY12" fmla="*/ 0 h 4717301"/>
              <a:gd name="connsiteX13" fmla="*/ 12192000 w 12192000"/>
              <a:gd name="connsiteY13" fmla="*/ 0 h 4717301"/>
              <a:gd name="connsiteX14" fmla="*/ 12192000 w 12192000"/>
              <a:gd name="connsiteY14" fmla="*/ 3369891 h 4717301"/>
              <a:gd name="connsiteX15" fmla="*/ 12124015 w 12192000"/>
              <a:gd name="connsiteY15" fmla="*/ 3410713 h 4717301"/>
              <a:gd name="connsiteX16" fmla="*/ 11077457 w 12192000"/>
              <a:gd name="connsiteY16" fmla="*/ 3501725 h 4717301"/>
              <a:gd name="connsiteX17" fmla="*/ 9867246 w 12192000"/>
              <a:gd name="connsiteY17" fmla="*/ 3351592 h 4717301"/>
              <a:gd name="connsiteX18" fmla="*/ 8994802 w 12192000"/>
              <a:gd name="connsiteY18" fmla="*/ 3878378 h 4717301"/>
              <a:gd name="connsiteX19" fmla="*/ 6994655 w 12192000"/>
              <a:gd name="connsiteY19" fmla="*/ 4335637 h 4717301"/>
              <a:gd name="connsiteX20" fmla="*/ 6287534 w 12192000"/>
              <a:gd name="connsiteY20" fmla="*/ 3714199 h 4717301"/>
              <a:gd name="connsiteX21" fmla="*/ 4392596 w 12192000"/>
              <a:gd name="connsiteY21" fmla="*/ 3392344 h 4717301"/>
              <a:gd name="connsiteX22" fmla="*/ 3014500 w 12192000"/>
              <a:gd name="connsiteY22" fmla="*/ 4100222 h 4717301"/>
              <a:gd name="connsiteX23" fmla="*/ 86414 w 12192000"/>
              <a:gd name="connsiteY23" fmla="*/ 3903305 h 4717301"/>
              <a:gd name="connsiteX24" fmla="*/ 0 w 12192000"/>
              <a:gd name="connsiteY24" fmla="*/ 3840566 h 471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4717301">
                <a:moveTo>
                  <a:pt x="8930642" y="4273734"/>
                </a:moveTo>
                <a:cubicBezTo>
                  <a:pt x="9016941" y="4268381"/>
                  <a:pt x="9102130" y="4314070"/>
                  <a:pt x="9143134" y="4396362"/>
                </a:cubicBezTo>
                <a:cubicBezTo>
                  <a:pt x="9197806" y="4506087"/>
                  <a:pt x="9153221" y="4639333"/>
                  <a:pt x="9043549" y="4693978"/>
                </a:cubicBezTo>
                <a:cubicBezTo>
                  <a:pt x="8933879" y="4748622"/>
                  <a:pt x="8800655" y="4703973"/>
                  <a:pt x="8745984" y="4594249"/>
                </a:cubicBezTo>
                <a:cubicBezTo>
                  <a:pt x="8691311" y="4484525"/>
                  <a:pt x="8735897" y="4351279"/>
                  <a:pt x="8845568" y="4296634"/>
                </a:cubicBezTo>
                <a:cubicBezTo>
                  <a:pt x="8872986" y="4282973"/>
                  <a:pt x="8901875" y="4275517"/>
                  <a:pt x="8930642" y="4273734"/>
                </a:cubicBezTo>
                <a:close/>
                <a:moveTo>
                  <a:pt x="9842642" y="3718743"/>
                </a:moveTo>
                <a:cubicBezTo>
                  <a:pt x="10017101" y="3707923"/>
                  <a:pt x="10189318" y="3800286"/>
                  <a:pt x="10272210" y="3966645"/>
                </a:cubicBezTo>
                <a:cubicBezTo>
                  <a:pt x="10382732" y="4188458"/>
                  <a:pt x="10292600" y="4457825"/>
                  <a:pt x="10070896" y="4568292"/>
                </a:cubicBezTo>
                <a:cubicBezTo>
                  <a:pt x="9849191" y="4678760"/>
                  <a:pt x="9579867" y="4588498"/>
                  <a:pt x="9469346" y="4366686"/>
                </a:cubicBezTo>
                <a:cubicBezTo>
                  <a:pt x="9358824" y="4144873"/>
                  <a:pt x="9448956" y="3875506"/>
                  <a:pt x="9670660" y="3765038"/>
                </a:cubicBezTo>
                <a:cubicBezTo>
                  <a:pt x="9726087" y="3737421"/>
                  <a:pt x="9784490" y="3722349"/>
                  <a:pt x="9842642" y="3718743"/>
                </a:cubicBezTo>
                <a:close/>
                <a:moveTo>
                  <a:pt x="0" y="0"/>
                </a:moveTo>
                <a:lnTo>
                  <a:pt x="12192000" y="0"/>
                </a:lnTo>
                <a:lnTo>
                  <a:pt x="12192000" y="3369891"/>
                </a:lnTo>
                <a:lnTo>
                  <a:pt x="12124015" y="3410713"/>
                </a:lnTo>
                <a:cubicBezTo>
                  <a:pt x="11792041" y="3581538"/>
                  <a:pt x="11443617" y="3577252"/>
                  <a:pt x="11077457" y="3501725"/>
                </a:cubicBezTo>
                <a:cubicBezTo>
                  <a:pt x="10679189" y="3419860"/>
                  <a:pt x="10271734" y="3358281"/>
                  <a:pt x="9867246" y="3351592"/>
                </a:cubicBezTo>
                <a:cubicBezTo>
                  <a:pt x="9492336" y="3345611"/>
                  <a:pt x="9239136" y="3626329"/>
                  <a:pt x="8994802" y="3878378"/>
                </a:cubicBezTo>
                <a:cubicBezTo>
                  <a:pt x="8385954" y="4506678"/>
                  <a:pt x="7695268" y="4690742"/>
                  <a:pt x="6994655" y="4335637"/>
                </a:cubicBezTo>
                <a:cubicBezTo>
                  <a:pt x="6722938" y="4197922"/>
                  <a:pt x="6494843" y="3948626"/>
                  <a:pt x="6287534" y="3714199"/>
                </a:cubicBezTo>
                <a:cubicBezTo>
                  <a:pt x="5731733" y="3085491"/>
                  <a:pt x="5043559" y="3067499"/>
                  <a:pt x="4392596" y="3392344"/>
                </a:cubicBezTo>
                <a:cubicBezTo>
                  <a:pt x="3930423" y="3623867"/>
                  <a:pt x="3492022" y="3908604"/>
                  <a:pt x="3014500" y="4100222"/>
                </a:cubicBezTo>
                <a:cubicBezTo>
                  <a:pt x="1977820" y="4518409"/>
                  <a:pt x="973242" y="4499486"/>
                  <a:pt x="86414" y="3903305"/>
                </a:cubicBezTo>
                <a:lnTo>
                  <a:pt x="0" y="38405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01C0BE-F0DC-8F2A-4384-ADCD7B4BC3F0}"/>
              </a:ext>
            </a:extLst>
          </p:cNvPr>
          <p:cNvSpPr>
            <a:spLocks noGrp="1"/>
          </p:cNvSpPr>
          <p:nvPr>
            <p:ph type="title"/>
          </p:nvPr>
        </p:nvSpPr>
        <p:spPr>
          <a:xfrm>
            <a:off x="609600" y="669856"/>
            <a:ext cx="6658405" cy="1451174"/>
          </a:xfrm>
        </p:spPr>
        <p:txBody>
          <a:bodyPr vert="horz" lIns="91440" tIns="45720" rIns="91440" bIns="45720" rtlCol="0" anchor="ctr">
            <a:normAutofit/>
          </a:bodyPr>
          <a:lstStyle/>
          <a:p>
            <a:pPr>
              <a:lnSpc>
                <a:spcPct val="90000"/>
              </a:lnSpc>
            </a:pPr>
            <a:r>
              <a:rPr lang="en-US" sz="3800" dirty="0"/>
              <a:t>UN Convention on the Rights of Older Persons</a:t>
            </a:r>
          </a:p>
        </p:txBody>
      </p:sp>
      <p:pic>
        <p:nvPicPr>
          <p:cNvPr id="6" name="Content Placeholder 5" descr="A person and person sitting together&#10;&#10;Description automatically generated">
            <a:extLst>
              <a:ext uri="{FF2B5EF4-FFF2-40B4-BE49-F238E27FC236}">
                <a16:creationId xmlns:a16="http://schemas.microsoft.com/office/drawing/2014/main" id="{223CCA3E-605F-D380-5D77-A3D14B1AFC9D}"/>
              </a:ext>
            </a:extLst>
          </p:cNvPr>
          <p:cNvPicPr>
            <a:picLocks noGrp="1" noChangeAspect="1"/>
          </p:cNvPicPr>
          <p:nvPr>
            <p:ph sz="half" idx="2"/>
          </p:nvPr>
        </p:nvPicPr>
        <p:blipFill>
          <a:blip r:embed="rId3"/>
          <a:stretch>
            <a:fillRect/>
          </a:stretch>
        </p:blipFill>
        <p:spPr>
          <a:xfrm>
            <a:off x="6096001" y="2591702"/>
            <a:ext cx="5428592" cy="3596443"/>
          </a:xfrm>
          <a:prstGeom prst="rect">
            <a:avLst/>
          </a:prstGeom>
        </p:spPr>
      </p:pic>
      <p:pic>
        <p:nvPicPr>
          <p:cNvPr id="5" name="Content Placeholder 4" descr="Age With Rights Global Rally">
            <a:extLst>
              <a:ext uri="{FF2B5EF4-FFF2-40B4-BE49-F238E27FC236}">
                <a16:creationId xmlns:a16="http://schemas.microsoft.com/office/drawing/2014/main" id="{64405019-193E-DDC0-5B49-2D639A162139}"/>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bwMode="auto">
          <a:xfrm>
            <a:off x="-264272" y="2774731"/>
            <a:ext cx="6068290" cy="3413413"/>
          </a:xfrm>
          <a:prstGeom prst="rect">
            <a:avLst/>
          </a:prstGeom>
          <a:noFill/>
        </p:spPr>
      </p:pic>
    </p:spTree>
    <p:extLst>
      <p:ext uri="{BB962C8B-B14F-4D97-AF65-F5344CB8AC3E}">
        <p14:creationId xmlns:p14="http://schemas.microsoft.com/office/powerpoint/2010/main" val="3608025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eople holding signs&#10;&#10;Description automatically generated with medium confidence">
            <a:extLst>
              <a:ext uri="{FF2B5EF4-FFF2-40B4-BE49-F238E27FC236}">
                <a16:creationId xmlns:a16="http://schemas.microsoft.com/office/drawing/2014/main" id="{DA6603EC-00DA-DCDE-7E63-0C3F9459CB50}"/>
              </a:ext>
            </a:extLst>
          </p:cNvPr>
          <p:cNvPicPr>
            <a:picLocks noGrp="1" noChangeAspect="1"/>
          </p:cNvPicPr>
          <p:nvPr>
            <p:ph idx="1"/>
          </p:nvPr>
        </p:nvPicPr>
        <p:blipFill rotWithShape="1">
          <a:blip r:embed="rId3" cstate="print">
            <a:alphaModFix/>
            <a:extLst>
              <a:ext uri="{28A0092B-C50C-407E-A947-70E740481C1C}">
                <a14:useLocalDpi xmlns:a14="http://schemas.microsoft.com/office/drawing/2010/main" val="0"/>
              </a:ext>
            </a:extLst>
          </a:blip>
          <a:srcRect t="2888" b="22112"/>
          <a:stretch/>
        </p:blipFill>
        <p:spPr bwMode="auto">
          <a:xfrm>
            <a:off x="20" y="10"/>
            <a:ext cx="12191980" cy="6857990"/>
          </a:xfrm>
          <a:prstGeom prst="rect">
            <a:avLst/>
          </a:prstGeom>
          <a:noFill/>
        </p:spPr>
      </p:pic>
      <p:sp>
        <p:nvSpPr>
          <p:cNvPr id="15" name="Rectangle 14">
            <a:extLst>
              <a:ext uri="{FF2B5EF4-FFF2-40B4-BE49-F238E27FC236}">
                <a16:creationId xmlns:a16="http://schemas.microsoft.com/office/drawing/2014/main" id="{07EC7751-495D-487E-B212-AB1DD0DB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3126610"/>
          </a:xfrm>
          <a:prstGeom prst="rect">
            <a:avLst/>
          </a:prstGeom>
          <a:gradFill>
            <a:gsLst>
              <a:gs pos="100000">
                <a:srgbClr val="000000">
                  <a:alpha val="0"/>
                </a:srgbClr>
              </a:gs>
              <a:gs pos="0">
                <a:schemeClr val="tx1"/>
              </a:gs>
              <a:gs pos="36200">
                <a:srgbClr val="000000">
                  <a:alpha val="33000"/>
                </a:srgbClr>
              </a:gs>
              <a:gs pos="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99294E-A7EA-4D7A-5FA6-8082AA7F9F89}"/>
              </a:ext>
            </a:extLst>
          </p:cNvPr>
          <p:cNvSpPr>
            <a:spLocks noGrp="1"/>
          </p:cNvSpPr>
          <p:nvPr>
            <p:ph type="title"/>
          </p:nvPr>
        </p:nvSpPr>
        <p:spPr>
          <a:xfrm>
            <a:off x="609600" y="663960"/>
            <a:ext cx="6302803" cy="1305518"/>
          </a:xfrm>
        </p:spPr>
        <p:txBody>
          <a:bodyPr vert="horz" lIns="91440" tIns="45720" rIns="91440" bIns="45720" rtlCol="0" anchor="t">
            <a:normAutofit/>
          </a:bodyPr>
          <a:lstStyle/>
          <a:p>
            <a:r>
              <a:rPr lang="en-US" sz="5400">
                <a:solidFill>
                  <a:srgbClr val="FFFFFF"/>
                </a:solidFill>
              </a:rPr>
              <a:t>Mining Justice</a:t>
            </a:r>
          </a:p>
        </p:txBody>
      </p:sp>
      <p:sp>
        <p:nvSpPr>
          <p:cNvPr id="17" name="Rectangle 16">
            <a:extLst>
              <a:ext uri="{FF2B5EF4-FFF2-40B4-BE49-F238E27FC236}">
                <a16:creationId xmlns:a16="http://schemas.microsoft.com/office/drawing/2014/main" id="{8A00DF8D-2CBA-449E-B29E-B111149DF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2" y="4142197"/>
            <a:ext cx="12191999" cy="2715800"/>
          </a:xfrm>
          <a:prstGeom prst="rect">
            <a:avLst/>
          </a:prstGeom>
          <a:gradFill>
            <a:gsLst>
              <a:gs pos="100000">
                <a:srgbClr val="000000">
                  <a:alpha val="0"/>
                </a:srgbClr>
              </a:gs>
              <a:gs pos="0">
                <a:schemeClr val="tx1"/>
              </a:gs>
              <a:gs pos="55000">
                <a:srgbClr val="000000">
                  <a:alpha val="37000"/>
                </a:srgbClr>
              </a:gs>
              <a:gs pos="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929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8BF742A-50EF-4EE9-855D-53E511F86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7EF79062-B5BB-45DF-810C-95A324A9D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2140699"/>
            <a:ext cx="12192000" cy="4717301"/>
          </a:xfrm>
          <a:custGeom>
            <a:avLst/>
            <a:gdLst>
              <a:gd name="connsiteX0" fmla="*/ 8930642 w 12192000"/>
              <a:gd name="connsiteY0" fmla="*/ 4273734 h 4717301"/>
              <a:gd name="connsiteX1" fmla="*/ 9143134 w 12192000"/>
              <a:gd name="connsiteY1" fmla="*/ 4396362 h 4717301"/>
              <a:gd name="connsiteX2" fmla="*/ 9043549 w 12192000"/>
              <a:gd name="connsiteY2" fmla="*/ 4693978 h 4717301"/>
              <a:gd name="connsiteX3" fmla="*/ 8745984 w 12192000"/>
              <a:gd name="connsiteY3" fmla="*/ 4594249 h 4717301"/>
              <a:gd name="connsiteX4" fmla="*/ 8845568 w 12192000"/>
              <a:gd name="connsiteY4" fmla="*/ 4296634 h 4717301"/>
              <a:gd name="connsiteX5" fmla="*/ 8930642 w 12192000"/>
              <a:gd name="connsiteY5" fmla="*/ 4273734 h 4717301"/>
              <a:gd name="connsiteX6" fmla="*/ 9842642 w 12192000"/>
              <a:gd name="connsiteY6" fmla="*/ 3718743 h 4717301"/>
              <a:gd name="connsiteX7" fmla="*/ 10272210 w 12192000"/>
              <a:gd name="connsiteY7" fmla="*/ 3966645 h 4717301"/>
              <a:gd name="connsiteX8" fmla="*/ 10070896 w 12192000"/>
              <a:gd name="connsiteY8" fmla="*/ 4568292 h 4717301"/>
              <a:gd name="connsiteX9" fmla="*/ 9469346 w 12192000"/>
              <a:gd name="connsiteY9" fmla="*/ 4366686 h 4717301"/>
              <a:gd name="connsiteX10" fmla="*/ 9670660 w 12192000"/>
              <a:gd name="connsiteY10" fmla="*/ 3765038 h 4717301"/>
              <a:gd name="connsiteX11" fmla="*/ 9842642 w 12192000"/>
              <a:gd name="connsiteY11" fmla="*/ 3718743 h 4717301"/>
              <a:gd name="connsiteX12" fmla="*/ 0 w 12192000"/>
              <a:gd name="connsiteY12" fmla="*/ 0 h 4717301"/>
              <a:gd name="connsiteX13" fmla="*/ 12192000 w 12192000"/>
              <a:gd name="connsiteY13" fmla="*/ 0 h 4717301"/>
              <a:gd name="connsiteX14" fmla="*/ 12192000 w 12192000"/>
              <a:gd name="connsiteY14" fmla="*/ 3369891 h 4717301"/>
              <a:gd name="connsiteX15" fmla="*/ 12124015 w 12192000"/>
              <a:gd name="connsiteY15" fmla="*/ 3410713 h 4717301"/>
              <a:gd name="connsiteX16" fmla="*/ 11077457 w 12192000"/>
              <a:gd name="connsiteY16" fmla="*/ 3501725 h 4717301"/>
              <a:gd name="connsiteX17" fmla="*/ 9867246 w 12192000"/>
              <a:gd name="connsiteY17" fmla="*/ 3351592 h 4717301"/>
              <a:gd name="connsiteX18" fmla="*/ 8994802 w 12192000"/>
              <a:gd name="connsiteY18" fmla="*/ 3878378 h 4717301"/>
              <a:gd name="connsiteX19" fmla="*/ 6994655 w 12192000"/>
              <a:gd name="connsiteY19" fmla="*/ 4335637 h 4717301"/>
              <a:gd name="connsiteX20" fmla="*/ 6287534 w 12192000"/>
              <a:gd name="connsiteY20" fmla="*/ 3714199 h 4717301"/>
              <a:gd name="connsiteX21" fmla="*/ 4392596 w 12192000"/>
              <a:gd name="connsiteY21" fmla="*/ 3392344 h 4717301"/>
              <a:gd name="connsiteX22" fmla="*/ 3014500 w 12192000"/>
              <a:gd name="connsiteY22" fmla="*/ 4100222 h 4717301"/>
              <a:gd name="connsiteX23" fmla="*/ 86414 w 12192000"/>
              <a:gd name="connsiteY23" fmla="*/ 3903305 h 4717301"/>
              <a:gd name="connsiteX24" fmla="*/ 0 w 12192000"/>
              <a:gd name="connsiteY24" fmla="*/ 3840566 h 471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4717301">
                <a:moveTo>
                  <a:pt x="8930642" y="4273734"/>
                </a:moveTo>
                <a:cubicBezTo>
                  <a:pt x="9016941" y="4268381"/>
                  <a:pt x="9102130" y="4314070"/>
                  <a:pt x="9143134" y="4396362"/>
                </a:cubicBezTo>
                <a:cubicBezTo>
                  <a:pt x="9197806" y="4506087"/>
                  <a:pt x="9153221" y="4639333"/>
                  <a:pt x="9043549" y="4693978"/>
                </a:cubicBezTo>
                <a:cubicBezTo>
                  <a:pt x="8933879" y="4748622"/>
                  <a:pt x="8800655" y="4703973"/>
                  <a:pt x="8745984" y="4594249"/>
                </a:cubicBezTo>
                <a:cubicBezTo>
                  <a:pt x="8691311" y="4484525"/>
                  <a:pt x="8735897" y="4351279"/>
                  <a:pt x="8845568" y="4296634"/>
                </a:cubicBezTo>
                <a:cubicBezTo>
                  <a:pt x="8872986" y="4282973"/>
                  <a:pt x="8901875" y="4275517"/>
                  <a:pt x="8930642" y="4273734"/>
                </a:cubicBezTo>
                <a:close/>
                <a:moveTo>
                  <a:pt x="9842642" y="3718743"/>
                </a:moveTo>
                <a:cubicBezTo>
                  <a:pt x="10017101" y="3707923"/>
                  <a:pt x="10189318" y="3800286"/>
                  <a:pt x="10272210" y="3966645"/>
                </a:cubicBezTo>
                <a:cubicBezTo>
                  <a:pt x="10382732" y="4188458"/>
                  <a:pt x="10292600" y="4457825"/>
                  <a:pt x="10070896" y="4568292"/>
                </a:cubicBezTo>
                <a:cubicBezTo>
                  <a:pt x="9849191" y="4678760"/>
                  <a:pt x="9579867" y="4588498"/>
                  <a:pt x="9469346" y="4366686"/>
                </a:cubicBezTo>
                <a:cubicBezTo>
                  <a:pt x="9358824" y="4144873"/>
                  <a:pt x="9448956" y="3875506"/>
                  <a:pt x="9670660" y="3765038"/>
                </a:cubicBezTo>
                <a:cubicBezTo>
                  <a:pt x="9726087" y="3737421"/>
                  <a:pt x="9784490" y="3722349"/>
                  <a:pt x="9842642" y="3718743"/>
                </a:cubicBezTo>
                <a:close/>
                <a:moveTo>
                  <a:pt x="0" y="0"/>
                </a:moveTo>
                <a:lnTo>
                  <a:pt x="12192000" y="0"/>
                </a:lnTo>
                <a:lnTo>
                  <a:pt x="12192000" y="3369891"/>
                </a:lnTo>
                <a:lnTo>
                  <a:pt x="12124015" y="3410713"/>
                </a:lnTo>
                <a:cubicBezTo>
                  <a:pt x="11792041" y="3581538"/>
                  <a:pt x="11443617" y="3577252"/>
                  <a:pt x="11077457" y="3501725"/>
                </a:cubicBezTo>
                <a:cubicBezTo>
                  <a:pt x="10679189" y="3419860"/>
                  <a:pt x="10271734" y="3358281"/>
                  <a:pt x="9867246" y="3351592"/>
                </a:cubicBezTo>
                <a:cubicBezTo>
                  <a:pt x="9492336" y="3345611"/>
                  <a:pt x="9239136" y="3626329"/>
                  <a:pt x="8994802" y="3878378"/>
                </a:cubicBezTo>
                <a:cubicBezTo>
                  <a:pt x="8385954" y="4506678"/>
                  <a:pt x="7695268" y="4690742"/>
                  <a:pt x="6994655" y="4335637"/>
                </a:cubicBezTo>
                <a:cubicBezTo>
                  <a:pt x="6722938" y="4197922"/>
                  <a:pt x="6494843" y="3948626"/>
                  <a:pt x="6287534" y="3714199"/>
                </a:cubicBezTo>
                <a:cubicBezTo>
                  <a:pt x="5731733" y="3085491"/>
                  <a:pt x="5043559" y="3067499"/>
                  <a:pt x="4392596" y="3392344"/>
                </a:cubicBezTo>
                <a:cubicBezTo>
                  <a:pt x="3930423" y="3623867"/>
                  <a:pt x="3492022" y="3908604"/>
                  <a:pt x="3014500" y="4100222"/>
                </a:cubicBezTo>
                <a:cubicBezTo>
                  <a:pt x="1977820" y="4518409"/>
                  <a:pt x="973242" y="4499486"/>
                  <a:pt x="86414" y="3903305"/>
                </a:cubicBezTo>
                <a:lnTo>
                  <a:pt x="0" y="38405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2A53DA-8581-DA51-399A-38A08FEA3041}"/>
              </a:ext>
            </a:extLst>
          </p:cNvPr>
          <p:cNvSpPr>
            <a:spLocks noGrp="1"/>
          </p:cNvSpPr>
          <p:nvPr>
            <p:ph type="title"/>
          </p:nvPr>
        </p:nvSpPr>
        <p:spPr>
          <a:xfrm>
            <a:off x="609600" y="669856"/>
            <a:ext cx="6658405" cy="1451174"/>
          </a:xfrm>
        </p:spPr>
        <p:txBody>
          <a:bodyPr vert="horz" lIns="91440" tIns="45720" rIns="91440" bIns="45720" rtlCol="0" anchor="ctr">
            <a:normAutofit/>
          </a:bodyPr>
          <a:lstStyle/>
          <a:p>
            <a:r>
              <a:rPr lang="en-US" sz="5400" dirty="0"/>
              <a:t>Mining Justice</a:t>
            </a:r>
          </a:p>
        </p:txBody>
      </p:sp>
      <p:pic>
        <p:nvPicPr>
          <p:cNvPr id="5" name="Content Placeholder 5" descr="A group of women holding signs&#10;&#10;Description automatically generated">
            <a:extLst>
              <a:ext uri="{FF2B5EF4-FFF2-40B4-BE49-F238E27FC236}">
                <a16:creationId xmlns:a16="http://schemas.microsoft.com/office/drawing/2014/main" id="{F544F50F-C209-CC04-DB88-2B955EE9AE7E}"/>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6422" r="-2" b="6098"/>
          <a:stretch/>
        </p:blipFill>
        <p:spPr>
          <a:xfrm>
            <a:off x="5622772" y="2557919"/>
            <a:ext cx="5533145" cy="3630226"/>
          </a:xfrm>
          <a:prstGeom prst="rect">
            <a:avLst/>
          </a:prstGeom>
        </p:spPr>
      </p:pic>
      <p:pic>
        <p:nvPicPr>
          <p:cNvPr id="6" name="Content Placeholder 5" descr="A group of women holding signs&#10;&#10;Description automatically generated">
            <a:extLst>
              <a:ext uri="{FF2B5EF4-FFF2-40B4-BE49-F238E27FC236}">
                <a16:creationId xmlns:a16="http://schemas.microsoft.com/office/drawing/2014/main" id="{D7AE11B0-85E1-B10F-2249-50FC4EEF7DF6}"/>
              </a:ext>
            </a:extLst>
          </p:cNvPr>
          <p:cNvPicPr>
            <a:picLocks noGrp="1" noChangeAspect="1"/>
          </p:cNvPicPr>
          <p:nvPr>
            <p:ph sz="half" idx="2"/>
          </p:nvPr>
        </p:nvPicPr>
        <p:blipFill rotWithShape="1">
          <a:blip r:embed="rId4"/>
          <a:srcRect r="4" b="12712"/>
          <a:stretch/>
        </p:blipFill>
        <p:spPr>
          <a:xfrm>
            <a:off x="-127915" y="2557919"/>
            <a:ext cx="5544986" cy="3630226"/>
          </a:xfrm>
          <a:prstGeom prst="rect">
            <a:avLst/>
          </a:prstGeom>
        </p:spPr>
      </p:pic>
    </p:spTree>
    <p:extLst>
      <p:ext uri="{BB962C8B-B14F-4D97-AF65-F5344CB8AC3E}">
        <p14:creationId xmlns:p14="http://schemas.microsoft.com/office/powerpoint/2010/main" val="1123079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8"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8BF742A-50EF-4EE9-855D-53E511F86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7EF79062-B5BB-45DF-810C-95A324A9D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2140699"/>
            <a:ext cx="12192000" cy="4717301"/>
          </a:xfrm>
          <a:custGeom>
            <a:avLst/>
            <a:gdLst>
              <a:gd name="connsiteX0" fmla="*/ 8930642 w 12192000"/>
              <a:gd name="connsiteY0" fmla="*/ 4273734 h 4717301"/>
              <a:gd name="connsiteX1" fmla="*/ 9143134 w 12192000"/>
              <a:gd name="connsiteY1" fmla="*/ 4396362 h 4717301"/>
              <a:gd name="connsiteX2" fmla="*/ 9043549 w 12192000"/>
              <a:gd name="connsiteY2" fmla="*/ 4693978 h 4717301"/>
              <a:gd name="connsiteX3" fmla="*/ 8745984 w 12192000"/>
              <a:gd name="connsiteY3" fmla="*/ 4594249 h 4717301"/>
              <a:gd name="connsiteX4" fmla="*/ 8845568 w 12192000"/>
              <a:gd name="connsiteY4" fmla="*/ 4296634 h 4717301"/>
              <a:gd name="connsiteX5" fmla="*/ 8930642 w 12192000"/>
              <a:gd name="connsiteY5" fmla="*/ 4273734 h 4717301"/>
              <a:gd name="connsiteX6" fmla="*/ 9842642 w 12192000"/>
              <a:gd name="connsiteY6" fmla="*/ 3718743 h 4717301"/>
              <a:gd name="connsiteX7" fmla="*/ 10272210 w 12192000"/>
              <a:gd name="connsiteY7" fmla="*/ 3966645 h 4717301"/>
              <a:gd name="connsiteX8" fmla="*/ 10070896 w 12192000"/>
              <a:gd name="connsiteY8" fmla="*/ 4568292 h 4717301"/>
              <a:gd name="connsiteX9" fmla="*/ 9469346 w 12192000"/>
              <a:gd name="connsiteY9" fmla="*/ 4366686 h 4717301"/>
              <a:gd name="connsiteX10" fmla="*/ 9670660 w 12192000"/>
              <a:gd name="connsiteY10" fmla="*/ 3765038 h 4717301"/>
              <a:gd name="connsiteX11" fmla="*/ 9842642 w 12192000"/>
              <a:gd name="connsiteY11" fmla="*/ 3718743 h 4717301"/>
              <a:gd name="connsiteX12" fmla="*/ 0 w 12192000"/>
              <a:gd name="connsiteY12" fmla="*/ 0 h 4717301"/>
              <a:gd name="connsiteX13" fmla="*/ 12192000 w 12192000"/>
              <a:gd name="connsiteY13" fmla="*/ 0 h 4717301"/>
              <a:gd name="connsiteX14" fmla="*/ 12192000 w 12192000"/>
              <a:gd name="connsiteY14" fmla="*/ 3369891 h 4717301"/>
              <a:gd name="connsiteX15" fmla="*/ 12124015 w 12192000"/>
              <a:gd name="connsiteY15" fmla="*/ 3410713 h 4717301"/>
              <a:gd name="connsiteX16" fmla="*/ 11077457 w 12192000"/>
              <a:gd name="connsiteY16" fmla="*/ 3501725 h 4717301"/>
              <a:gd name="connsiteX17" fmla="*/ 9867246 w 12192000"/>
              <a:gd name="connsiteY17" fmla="*/ 3351592 h 4717301"/>
              <a:gd name="connsiteX18" fmla="*/ 8994802 w 12192000"/>
              <a:gd name="connsiteY18" fmla="*/ 3878378 h 4717301"/>
              <a:gd name="connsiteX19" fmla="*/ 6994655 w 12192000"/>
              <a:gd name="connsiteY19" fmla="*/ 4335637 h 4717301"/>
              <a:gd name="connsiteX20" fmla="*/ 6287534 w 12192000"/>
              <a:gd name="connsiteY20" fmla="*/ 3714199 h 4717301"/>
              <a:gd name="connsiteX21" fmla="*/ 4392596 w 12192000"/>
              <a:gd name="connsiteY21" fmla="*/ 3392344 h 4717301"/>
              <a:gd name="connsiteX22" fmla="*/ 3014500 w 12192000"/>
              <a:gd name="connsiteY22" fmla="*/ 4100222 h 4717301"/>
              <a:gd name="connsiteX23" fmla="*/ 86414 w 12192000"/>
              <a:gd name="connsiteY23" fmla="*/ 3903305 h 4717301"/>
              <a:gd name="connsiteX24" fmla="*/ 0 w 12192000"/>
              <a:gd name="connsiteY24" fmla="*/ 3840566 h 471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4717301">
                <a:moveTo>
                  <a:pt x="8930642" y="4273734"/>
                </a:moveTo>
                <a:cubicBezTo>
                  <a:pt x="9016941" y="4268381"/>
                  <a:pt x="9102130" y="4314070"/>
                  <a:pt x="9143134" y="4396362"/>
                </a:cubicBezTo>
                <a:cubicBezTo>
                  <a:pt x="9197806" y="4506087"/>
                  <a:pt x="9153221" y="4639333"/>
                  <a:pt x="9043549" y="4693978"/>
                </a:cubicBezTo>
                <a:cubicBezTo>
                  <a:pt x="8933879" y="4748622"/>
                  <a:pt x="8800655" y="4703973"/>
                  <a:pt x="8745984" y="4594249"/>
                </a:cubicBezTo>
                <a:cubicBezTo>
                  <a:pt x="8691311" y="4484525"/>
                  <a:pt x="8735897" y="4351279"/>
                  <a:pt x="8845568" y="4296634"/>
                </a:cubicBezTo>
                <a:cubicBezTo>
                  <a:pt x="8872986" y="4282973"/>
                  <a:pt x="8901875" y="4275517"/>
                  <a:pt x="8930642" y="4273734"/>
                </a:cubicBezTo>
                <a:close/>
                <a:moveTo>
                  <a:pt x="9842642" y="3718743"/>
                </a:moveTo>
                <a:cubicBezTo>
                  <a:pt x="10017101" y="3707923"/>
                  <a:pt x="10189318" y="3800286"/>
                  <a:pt x="10272210" y="3966645"/>
                </a:cubicBezTo>
                <a:cubicBezTo>
                  <a:pt x="10382732" y="4188458"/>
                  <a:pt x="10292600" y="4457825"/>
                  <a:pt x="10070896" y="4568292"/>
                </a:cubicBezTo>
                <a:cubicBezTo>
                  <a:pt x="9849191" y="4678760"/>
                  <a:pt x="9579867" y="4588498"/>
                  <a:pt x="9469346" y="4366686"/>
                </a:cubicBezTo>
                <a:cubicBezTo>
                  <a:pt x="9358824" y="4144873"/>
                  <a:pt x="9448956" y="3875506"/>
                  <a:pt x="9670660" y="3765038"/>
                </a:cubicBezTo>
                <a:cubicBezTo>
                  <a:pt x="9726087" y="3737421"/>
                  <a:pt x="9784490" y="3722349"/>
                  <a:pt x="9842642" y="3718743"/>
                </a:cubicBezTo>
                <a:close/>
                <a:moveTo>
                  <a:pt x="0" y="0"/>
                </a:moveTo>
                <a:lnTo>
                  <a:pt x="12192000" y="0"/>
                </a:lnTo>
                <a:lnTo>
                  <a:pt x="12192000" y="3369891"/>
                </a:lnTo>
                <a:lnTo>
                  <a:pt x="12124015" y="3410713"/>
                </a:lnTo>
                <a:cubicBezTo>
                  <a:pt x="11792041" y="3581538"/>
                  <a:pt x="11443617" y="3577252"/>
                  <a:pt x="11077457" y="3501725"/>
                </a:cubicBezTo>
                <a:cubicBezTo>
                  <a:pt x="10679189" y="3419860"/>
                  <a:pt x="10271734" y="3358281"/>
                  <a:pt x="9867246" y="3351592"/>
                </a:cubicBezTo>
                <a:cubicBezTo>
                  <a:pt x="9492336" y="3345611"/>
                  <a:pt x="9239136" y="3626329"/>
                  <a:pt x="8994802" y="3878378"/>
                </a:cubicBezTo>
                <a:cubicBezTo>
                  <a:pt x="8385954" y="4506678"/>
                  <a:pt x="7695268" y="4690742"/>
                  <a:pt x="6994655" y="4335637"/>
                </a:cubicBezTo>
                <a:cubicBezTo>
                  <a:pt x="6722938" y="4197922"/>
                  <a:pt x="6494843" y="3948626"/>
                  <a:pt x="6287534" y="3714199"/>
                </a:cubicBezTo>
                <a:cubicBezTo>
                  <a:pt x="5731733" y="3085491"/>
                  <a:pt x="5043559" y="3067499"/>
                  <a:pt x="4392596" y="3392344"/>
                </a:cubicBezTo>
                <a:cubicBezTo>
                  <a:pt x="3930423" y="3623867"/>
                  <a:pt x="3492022" y="3908604"/>
                  <a:pt x="3014500" y="4100222"/>
                </a:cubicBezTo>
                <a:cubicBezTo>
                  <a:pt x="1977820" y="4518409"/>
                  <a:pt x="973242" y="4499486"/>
                  <a:pt x="86414" y="3903305"/>
                </a:cubicBezTo>
                <a:lnTo>
                  <a:pt x="0" y="38405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55068-339D-61BF-DFDD-E5C617E740A2}"/>
              </a:ext>
            </a:extLst>
          </p:cNvPr>
          <p:cNvSpPr>
            <a:spLocks noGrp="1"/>
          </p:cNvSpPr>
          <p:nvPr>
            <p:ph type="title"/>
          </p:nvPr>
        </p:nvSpPr>
        <p:spPr>
          <a:xfrm>
            <a:off x="609600" y="669856"/>
            <a:ext cx="6658405" cy="1451174"/>
          </a:xfrm>
        </p:spPr>
        <p:txBody>
          <a:bodyPr vert="horz" lIns="91440" tIns="45720" rIns="91440" bIns="45720" rtlCol="0" anchor="ctr">
            <a:normAutofit/>
          </a:bodyPr>
          <a:lstStyle/>
          <a:p>
            <a:r>
              <a:rPr lang="en-US" sz="5400"/>
              <a:t>Mining Justice</a:t>
            </a:r>
          </a:p>
        </p:txBody>
      </p:sp>
      <p:pic>
        <p:nvPicPr>
          <p:cNvPr id="6" name="Content Placeholder 5" descr="A group of women wearing hats&#10;&#10;Description automatically generated">
            <a:extLst>
              <a:ext uri="{FF2B5EF4-FFF2-40B4-BE49-F238E27FC236}">
                <a16:creationId xmlns:a16="http://schemas.microsoft.com/office/drawing/2014/main" id="{C01F8359-2F0D-CBAA-11E7-F5A5C3FBEA7D}"/>
              </a:ext>
            </a:extLst>
          </p:cNvPr>
          <p:cNvPicPr>
            <a:picLocks noGrp="1" noChangeAspect="1"/>
          </p:cNvPicPr>
          <p:nvPr>
            <p:ph sz="half" idx="2"/>
          </p:nvPr>
        </p:nvPicPr>
        <p:blipFill>
          <a:blip r:embed="rId3"/>
          <a:stretch>
            <a:fillRect/>
          </a:stretch>
        </p:blipFill>
        <p:spPr>
          <a:xfrm>
            <a:off x="5760728" y="2353999"/>
            <a:ext cx="5112195" cy="3834146"/>
          </a:xfrm>
          <a:prstGeom prst="rect">
            <a:avLst/>
          </a:prstGeom>
        </p:spPr>
      </p:pic>
      <p:pic>
        <p:nvPicPr>
          <p:cNvPr id="9" name="Content Placeholder 5" descr="Image preview">
            <a:extLst>
              <a:ext uri="{FF2B5EF4-FFF2-40B4-BE49-F238E27FC236}">
                <a16:creationId xmlns:a16="http://schemas.microsoft.com/office/drawing/2014/main" id="{E86324BC-F6E9-789B-CE54-92ADFA937232}"/>
              </a:ext>
            </a:extLst>
          </p:cNvPr>
          <p:cNvPicPr>
            <a:picLocks noGrp="1"/>
          </p:cNvPicPr>
          <p:nvPr>
            <p:ph sz="half" idx="1"/>
          </p:nvPr>
        </p:nvPicPr>
        <p:blipFill rotWithShape="1">
          <a:blip r:embed="rId4"/>
          <a:srcRect t="1644" r="-2" b="-2"/>
          <a:stretch/>
        </p:blipFill>
        <p:spPr>
          <a:xfrm>
            <a:off x="887329" y="2353999"/>
            <a:ext cx="4648498" cy="3834146"/>
          </a:xfrm>
          <a:prstGeom prst="rect">
            <a:avLst/>
          </a:prstGeom>
        </p:spPr>
      </p:pic>
    </p:spTree>
    <p:extLst>
      <p:ext uri="{BB962C8B-B14F-4D97-AF65-F5344CB8AC3E}">
        <p14:creationId xmlns:p14="http://schemas.microsoft.com/office/powerpoint/2010/main" val="2365963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7" descr="A group of women smiling&#10;&#10;Description automatically generated">
            <a:extLst>
              <a:ext uri="{FF2B5EF4-FFF2-40B4-BE49-F238E27FC236}">
                <a16:creationId xmlns:a16="http://schemas.microsoft.com/office/drawing/2014/main" id="{37FA385F-F2FE-A43B-6877-FD54210B2CB4}"/>
              </a:ext>
            </a:extLst>
          </p:cNvPr>
          <p:cNvPicPr>
            <a:picLocks noGrp="1" noChangeAspect="1"/>
          </p:cNvPicPr>
          <p:nvPr>
            <p:ph idx="1"/>
          </p:nvPr>
        </p:nvPicPr>
        <p:blipFill rotWithShape="1">
          <a:blip r:embed="rId3">
            <a:alphaModFix/>
          </a:blip>
          <a:srcRect r="6221" b="-1"/>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07EC7751-495D-487E-B212-AB1DD0DB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3126610"/>
          </a:xfrm>
          <a:prstGeom prst="rect">
            <a:avLst/>
          </a:prstGeom>
          <a:gradFill>
            <a:gsLst>
              <a:gs pos="100000">
                <a:srgbClr val="000000">
                  <a:alpha val="0"/>
                </a:srgbClr>
              </a:gs>
              <a:gs pos="0">
                <a:schemeClr val="tx1"/>
              </a:gs>
              <a:gs pos="36200">
                <a:srgbClr val="000000">
                  <a:alpha val="33000"/>
                </a:srgbClr>
              </a:gs>
              <a:gs pos="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902E1-CEB3-F0A0-2883-C99D17E7A127}"/>
              </a:ext>
            </a:extLst>
          </p:cNvPr>
          <p:cNvSpPr>
            <a:spLocks noGrp="1"/>
          </p:cNvSpPr>
          <p:nvPr>
            <p:ph type="title"/>
          </p:nvPr>
        </p:nvSpPr>
        <p:spPr>
          <a:xfrm>
            <a:off x="609600" y="663960"/>
            <a:ext cx="6302803" cy="1305518"/>
          </a:xfrm>
        </p:spPr>
        <p:txBody>
          <a:bodyPr vert="horz" lIns="91440" tIns="45720" rIns="91440" bIns="45720" rtlCol="0" anchor="t">
            <a:normAutofit/>
          </a:bodyPr>
          <a:lstStyle/>
          <a:p>
            <a:pPr>
              <a:lnSpc>
                <a:spcPct val="90000"/>
              </a:lnSpc>
            </a:pPr>
            <a:r>
              <a:rPr lang="en-US" sz="4200" dirty="0">
                <a:solidFill>
                  <a:srgbClr val="FFFFFF"/>
                </a:solidFill>
              </a:rPr>
              <a:t>GRAN’s Strengths - Teams</a:t>
            </a:r>
          </a:p>
        </p:txBody>
      </p:sp>
      <p:sp>
        <p:nvSpPr>
          <p:cNvPr id="17" name="Rectangle 16">
            <a:extLst>
              <a:ext uri="{FF2B5EF4-FFF2-40B4-BE49-F238E27FC236}">
                <a16:creationId xmlns:a16="http://schemas.microsoft.com/office/drawing/2014/main" id="{8A00DF8D-2CBA-449E-B29E-B111149DF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2" y="4142197"/>
            <a:ext cx="12191999" cy="2715800"/>
          </a:xfrm>
          <a:prstGeom prst="rect">
            <a:avLst/>
          </a:prstGeom>
          <a:gradFill>
            <a:gsLst>
              <a:gs pos="100000">
                <a:srgbClr val="000000">
                  <a:alpha val="0"/>
                </a:srgbClr>
              </a:gs>
              <a:gs pos="0">
                <a:schemeClr val="tx1"/>
              </a:gs>
              <a:gs pos="55000">
                <a:srgbClr val="000000">
                  <a:alpha val="37000"/>
                </a:srgbClr>
              </a:gs>
              <a:gs pos="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417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829F-17B6-333C-FC16-5937E42F21AF}"/>
              </a:ext>
            </a:extLst>
          </p:cNvPr>
          <p:cNvSpPr>
            <a:spLocks noGrp="1"/>
          </p:cNvSpPr>
          <p:nvPr>
            <p:ph type="title"/>
          </p:nvPr>
        </p:nvSpPr>
        <p:spPr/>
        <p:txBody>
          <a:bodyPr/>
          <a:lstStyle/>
          <a:p>
            <a:r>
              <a:rPr lang="en-US" dirty="0"/>
              <a:t>Teams </a:t>
            </a:r>
          </a:p>
        </p:txBody>
      </p:sp>
      <p:pic>
        <p:nvPicPr>
          <p:cNvPr id="5" name="Content Placeholder 4">
            <a:extLst>
              <a:ext uri="{FF2B5EF4-FFF2-40B4-BE49-F238E27FC236}">
                <a16:creationId xmlns:a16="http://schemas.microsoft.com/office/drawing/2014/main" id="{8917B11B-2510-FA33-CADF-D549ACA9592F}"/>
              </a:ext>
            </a:extLst>
          </p:cNvPr>
          <p:cNvPicPr>
            <a:picLocks noGrp="1" noChangeAspect="1"/>
          </p:cNvPicPr>
          <p:nvPr>
            <p:ph sz="half" idx="1"/>
          </p:nvPr>
        </p:nvPicPr>
        <p:blipFill>
          <a:blip r:embed="rId3"/>
          <a:stretch>
            <a:fillRect/>
          </a:stretch>
        </p:blipFill>
        <p:spPr>
          <a:xfrm>
            <a:off x="609599" y="2360949"/>
            <a:ext cx="5746231" cy="4309673"/>
          </a:xfrm>
          <a:prstGeom prst="rect">
            <a:avLst/>
          </a:prstGeom>
        </p:spPr>
      </p:pic>
      <p:pic>
        <p:nvPicPr>
          <p:cNvPr id="10" name="Content Placeholder 9" descr="A group of women sitting at a table&#10;&#10;Description automatically generated">
            <a:extLst>
              <a:ext uri="{FF2B5EF4-FFF2-40B4-BE49-F238E27FC236}">
                <a16:creationId xmlns:a16="http://schemas.microsoft.com/office/drawing/2014/main" id="{DC390FCC-22CF-B2E8-442A-D22F5B882E8F}"/>
              </a:ext>
            </a:extLst>
          </p:cNvPr>
          <p:cNvPicPr>
            <a:picLocks noGrp="1" noChangeAspect="1"/>
          </p:cNvPicPr>
          <p:nvPr>
            <p:ph sz="half" idx="2"/>
          </p:nvPr>
        </p:nvPicPr>
        <p:blipFill>
          <a:blip r:embed="rId4"/>
          <a:stretch>
            <a:fillRect/>
          </a:stretch>
        </p:blipFill>
        <p:spPr bwMode="auto">
          <a:xfrm>
            <a:off x="6445769" y="2360948"/>
            <a:ext cx="5746231" cy="430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00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eople standing in a room&#10;&#10;Description automatically generated">
            <a:extLst>
              <a:ext uri="{FF2B5EF4-FFF2-40B4-BE49-F238E27FC236}">
                <a16:creationId xmlns:a16="http://schemas.microsoft.com/office/drawing/2014/main" id="{C0650172-57CD-3FE2-8159-D0E3233F415D}"/>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r="15556" b="1"/>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07EC7751-495D-487E-B212-AB1DD0DB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3126610"/>
          </a:xfrm>
          <a:prstGeom prst="rect">
            <a:avLst/>
          </a:prstGeom>
          <a:gradFill>
            <a:gsLst>
              <a:gs pos="100000">
                <a:srgbClr val="000000">
                  <a:alpha val="0"/>
                </a:srgbClr>
              </a:gs>
              <a:gs pos="0">
                <a:schemeClr val="tx1"/>
              </a:gs>
              <a:gs pos="36200">
                <a:srgbClr val="000000">
                  <a:alpha val="33000"/>
                </a:srgbClr>
              </a:gs>
              <a:gs pos="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EBF8DC-626B-362C-6832-CBE792BB2C21}"/>
              </a:ext>
            </a:extLst>
          </p:cNvPr>
          <p:cNvSpPr>
            <a:spLocks noGrp="1"/>
          </p:cNvSpPr>
          <p:nvPr>
            <p:ph type="title"/>
          </p:nvPr>
        </p:nvSpPr>
        <p:spPr>
          <a:xfrm>
            <a:off x="609600" y="663960"/>
            <a:ext cx="6302803" cy="1305518"/>
          </a:xfrm>
        </p:spPr>
        <p:txBody>
          <a:bodyPr vert="horz" lIns="91440" tIns="45720" rIns="91440" bIns="45720" rtlCol="0" anchor="t">
            <a:normAutofit/>
          </a:bodyPr>
          <a:lstStyle/>
          <a:p>
            <a:pPr>
              <a:lnSpc>
                <a:spcPct val="90000"/>
              </a:lnSpc>
            </a:pPr>
            <a:r>
              <a:rPr lang="en-US" sz="4200" dirty="0">
                <a:solidFill>
                  <a:srgbClr val="FFFFFF"/>
                </a:solidFill>
              </a:rPr>
              <a:t>GRAN Strengths – Meeting with MPs</a:t>
            </a:r>
          </a:p>
        </p:txBody>
      </p:sp>
      <p:sp>
        <p:nvSpPr>
          <p:cNvPr id="17" name="Rectangle 16">
            <a:extLst>
              <a:ext uri="{FF2B5EF4-FFF2-40B4-BE49-F238E27FC236}">
                <a16:creationId xmlns:a16="http://schemas.microsoft.com/office/drawing/2014/main" id="{8A00DF8D-2CBA-449E-B29E-B111149DF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2" y="4142197"/>
            <a:ext cx="12191999" cy="2715800"/>
          </a:xfrm>
          <a:prstGeom prst="rect">
            <a:avLst/>
          </a:prstGeom>
          <a:gradFill>
            <a:gsLst>
              <a:gs pos="100000">
                <a:srgbClr val="000000">
                  <a:alpha val="0"/>
                </a:srgbClr>
              </a:gs>
              <a:gs pos="0">
                <a:schemeClr val="tx1"/>
              </a:gs>
              <a:gs pos="55000">
                <a:srgbClr val="000000">
                  <a:alpha val="37000"/>
                </a:srgbClr>
              </a:gs>
              <a:gs pos="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635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Shape 5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0"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DB42550-816C-46EF-A001-C1237A5C2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Shape 63">
            <a:extLst>
              <a:ext uri="{FF2B5EF4-FFF2-40B4-BE49-F238E27FC236}">
                <a16:creationId xmlns:a16="http://schemas.microsoft.com/office/drawing/2014/main" id="{3110DF80-7755-48B5-8B8F-47C1B9CE5B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2140699"/>
            <a:ext cx="12192000" cy="4717301"/>
          </a:xfrm>
          <a:custGeom>
            <a:avLst/>
            <a:gdLst>
              <a:gd name="connsiteX0" fmla="*/ 8930642 w 12192000"/>
              <a:gd name="connsiteY0" fmla="*/ 4273734 h 4717301"/>
              <a:gd name="connsiteX1" fmla="*/ 9143134 w 12192000"/>
              <a:gd name="connsiteY1" fmla="*/ 4396362 h 4717301"/>
              <a:gd name="connsiteX2" fmla="*/ 9043549 w 12192000"/>
              <a:gd name="connsiteY2" fmla="*/ 4693978 h 4717301"/>
              <a:gd name="connsiteX3" fmla="*/ 8745984 w 12192000"/>
              <a:gd name="connsiteY3" fmla="*/ 4594249 h 4717301"/>
              <a:gd name="connsiteX4" fmla="*/ 8845568 w 12192000"/>
              <a:gd name="connsiteY4" fmla="*/ 4296634 h 4717301"/>
              <a:gd name="connsiteX5" fmla="*/ 8930642 w 12192000"/>
              <a:gd name="connsiteY5" fmla="*/ 4273734 h 4717301"/>
              <a:gd name="connsiteX6" fmla="*/ 9842642 w 12192000"/>
              <a:gd name="connsiteY6" fmla="*/ 3718743 h 4717301"/>
              <a:gd name="connsiteX7" fmla="*/ 10272210 w 12192000"/>
              <a:gd name="connsiteY7" fmla="*/ 3966645 h 4717301"/>
              <a:gd name="connsiteX8" fmla="*/ 10070896 w 12192000"/>
              <a:gd name="connsiteY8" fmla="*/ 4568292 h 4717301"/>
              <a:gd name="connsiteX9" fmla="*/ 9469346 w 12192000"/>
              <a:gd name="connsiteY9" fmla="*/ 4366686 h 4717301"/>
              <a:gd name="connsiteX10" fmla="*/ 9670660 w 12192000"/>
              <a:gd name="connsiteY10" fmla="*/ 3765038 h 4717301"/>
              <a:gd name="connsiteX11" fmla="*/ 9842642 w 12192000"/>
              <a:gd name="connsiteY11" fmla="*/ 3718743 h 4717301"/>
              <a:gd name="connsiteX12" fmla="*/ 0 w 12192000"/>
              <a:gd name="connsiteY12" fmla="*/ 0 h 4717301"/>
              <a:gd name="connsiteX13" fmla="*/ 12192000 w 12192000"/>
              <a:gd name="connsiteY13" fmla="*/ 0 h 4717301"/>
              <a:gd name="connsiteX14" fmla="*/ 12192000 w 12192000"/>
              <a:gd name="connsiteY14" fmla="*/ 3369891 h 4717301"/>
              <a:gd name="connsiteX15" fmla="*/ 12124015 w 12192000"/>
              <a:gd name="connsiteY15" fmla="*/ 3410713 h 4717301"/>
              <a:gd name="connsiteX16" fmla="*/ 11077457 w 12192000"/>
              <a:gd name="connsiteY16" fmla="*/ 3501725 h 4717301"/>
              <a:gd name="connsiteX17" fmla="*/ 9867246 w 12192000"/>
              <a:gd name="connsiteY17" fmla="*/ 3351592 h 4717301"/>
              <a:gd name="connsiteX18" fmla="*/ 8994802 w 12192000"/>
              <a:gd name="connsiteY18" fmla="*/ 3878378 h 4717301"/>
              <a:gd name="connsiteX19" fmla="*/ 6994655 w 12192000"/>
              <a:gd name="connsiteY19" fmla="*/ 4335637 h 4717301"/>
              <a:gd name="connsiteX20" fmla="*/ 6287534 w 12192000"/>
              <a:gd name="connsiteY20" fmla="*/ 3714199 h 4717301"/>
              <a:gd name="connsiteX21" fmla="*/ 4392596 w 12192000"/>
              <a:gd name="connsiteY21" fmla="*/ 3392344 h 4717301"/>
              <a:gd name="connsiteX22" fmla="*/ 3014500 w 12192000"/>
              <a:gd name="connsiteY22" fmla="*/ 4100222 h 4717301"/>
              <a:gd name="connsiteX23" fmla="*/ 86414 w 12192000"/>
              <a:gd name="connsiteY23" fmla="*/ 3903305 h 4717301"/>
              <a:gd name="connsiteX24" fmla="*/ 0 w 12192000"/>
              <a:gd name="connsiteY24" fmla="*/ 3840566 h 471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4717301">
                <a:moveTo>
                  <a:pt x="8930642" y="4273734"/>
                </a:moveTo>
                <a:cubicBezTo>
                  <a:pt x="9016941" y="4268381"/>
                  <a:pt x="9102130" y="4314070"/>
                  <a:pt x="9143134" y="4396362"/>
                </a:cubicBezTo>
                <a:cubicBezTo>
                  <a:pt x="9197806" y="4506087"/>
                  <a:pt x="9153221" y="4639333"/>
                  <a:pt x="9043549" y="4693978"/>
                </a:cubicBezTo>
                <a:cubicBezTo>
                  <a:pt x="8933879" y="4748622"/>
                  <a:pt x="8800655" y="4703973"/>
                  <a:pt x="8745984" y="4594249"/>
                </a:cubicBezTo>
                <a:cubicBezTo>
                  <a:pt x="8691311" y="4484525"/>
                  <a:pt x="8735897" y="4351279"/>
                  <a:pt x="8845568" y="4296634"/>
                </a:cubicBezTo>
                <a:cubicBezTo>
                  <a:pt x="8872986" y="4282973"/>
                  <a:pt x="8901875" y="4275517"/>
                  <a:pt x="8930642" y="4273734"/>
                </a:cubicBezTo>
                <a:close/>
                <a:moveTo>
                  <a:pt x="9842642" y="3718743"/>
                </a:moveTo>
                <a:cubicBezTo>
                  <a:pt x="10017101" y="3707923"/>
                  <a:pt x="10189318" y="3800286"/>
                  <a:pt x="10272210" y="3966645"/>
                </a:cubicBezTo>
                <a:cubicBezTo>
                  <a:pt x="10382732" y="4188458"/>
                  <a:pt x="10292600" y="4457825"/>
                  <a:pt x="10070896" y="4568292"/>
                </a:cubicBezTo>
                <a:cubicBezTo>
                  <a:pt x="9849191" y="4678760"/>
                  <a:pt x="9579867" y="4588498"/>
                  <a:pt x="9469346" y="4366686"/>
                </a:cubicBezTo>
                <a:cubicBezTo>
                  <a:pt x="9358824" y="4144873"/>
                  <a:pt x="9448956" y="3875506"/>
                  <a:pt x="9670660" y="3765038"/>
                </a:cubicBezTo>
                <a:cubicBezTo>
                  <a:pt x="9726087" y="3737421"/>
                  <a:pt x="9784490" y="3722349"/>
                  <a:pt x="9842642" y="3718743"/>
                </a:cubicBezTo>
                <a:close/>
                <a:moveTo>
                  <a:pt x="0" y="0"/>
                </a:moveTo>
                <a:lnTo>
                  <a:pt x="12192000" y="0"/>
                </a:lnTo>
                <a:lnTo>
                  <a:pt x="12192000" y="3369891"/>
                </a:lnTo>
                <a:lnTo>
                  <a:pt x="12124015" y="3410713"/>
                </a:lnTo>
                <a:cubicBezTo>
                  <a:pt x="11792041" y="3581538"/>
                  <a:pt x="11443617" y="3577252"/>
                  <a:pt x="11077457" y="3501725"/>
                </a:cubicBezTo>
                <a:cubicBezTo>
                  <a:pt x="10679189" y="3419860"/>
                  <a:pt x="10271734" y="3358281"/>
                  <a:pt x="9867246" y="3351592"/>
                </a:cubicBezTo>
                <a:cubicBezTo>
                  <a:pt x="9492336" y="3345611"/>
                  <a:pt x="9239136" y="3626329"/>
                  <a:pt x="8994802" y="3878378"/>
                </a:cubicBezTo>
                <a:cubicBezTo>
                  <a:pt x="8385954" y="4506678"/>
                  <a:pt x="7695268" y="4690742"/>
                  <a:pt x="6994655" y="4335637"/>
                </a:cubicBezTo>
                <a:cubicBezTo>
                  <a:pt x="6722938" y="4197922"/>
                  <a:pt x="6494843" y="3948626"/>
                  <a:pt x="6287534" y="3714199"/>
                </a:cubicBezTo>
                <a:cubicBezTo>
                  <a:pt x="5731733" y="3085491"/>
                  <a:pt x="5043559" y="3067499"/>
                  <a:pt x="4392596" y="3392344"/>
                </a:cubicBezTo>
                <a:cubicBezTo>
                  <a:pt x="3930423" y="3623867"/>
                  <a:pt x="3492022" y="3908604"/>
                  <a:pt x="3014500" y="4100222"/>
                </a:cubicBezTo>
                <a:cubicBezTo>
                  <a:pt x="1977820" y="4518409"/>
                  <a:pt x="973242" y="4499486"/>
                  <a:pt x="86414" y="3903305"/>
                </a:cubicBezTo>
                <a:lnTo>
                  <a:pt x="0" y="38405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9DF41F-1E59-EFA3-24CB-07A57D32D0CA}"/>
              </a:ext>
            </a:extLst>
          </p:cNvPr>
          <p:cNvSpPr>
            <a:spLocks noGrp="1"/>
          </p:cNvSpPr>
          <p:nvPr>
            <p:ph type="title"/>
          </p:nvPr>
        </p:nvSpPr>
        <p:spPr>
          <a:xfrm>
            <a:off x="609600" y="552782"/>
            <a:ext cx="5910470" cy="1625875"/>
          </a:xfrm>
        </p:spPr>
        <p:txBody>
          <a:bodyPr vert="horz" lIns="91440" tIns="45720" rIns="91440" bIns="45720" rtlCol="0" anchor="ctr">
            <a:normAutofit/>
          </a:bodyPr>
          <a:lstStyle/>
          <a:p>
            <a:r>
              <a:rPr lang="en-US" kern="1200" dirty="0">
                <a:solidFill>
                  <a:schemeClr val="tx1"/>
                </a:solidFill>
                <a:latin typeface="+mj-lt"/>
                <a:ea typeface="+mj-ea"/>
                <a:cs typeface="+mj-cs"/>
              </a:rPr>
              <a:t> </a:t>
            </a:r>
            <a:r>
              <a:rPr lang="en-US" dirty="0"/>
              <a:t>Meetings</a:t>
            </a:r>
            <a:r>
              <a:rPr lang="en-US" kern="1200" dirty="0">
                <a:solidFill>
                  <a:schemeClr val="tx1"/>
                </a:solidFill>
                <a:latin typeface="+mj-lt"/>
                <a:ea typeface="+mj-ea"/>
                <a:cs typeface="+mj-cs"/>
              </a:rPr>
              <a:t> with </a:t>
            </a:r>
            <a:r>
              <a:rPr lang="en-US" dirty="0"/>
              <a:t>MPs</a:t>
            </a:r>
            <a:endParaRPr lang="en-US" kern="1200" dirty="0">
              <a:solidFill>
                <a:schemeClr val="tx1"/>
              </a:solidFill>
              <a:latin typeface="+mj-lt"/>
              <a:ea typeface="+mj-ea"/>
              <a:cs typeface="+mj-cs"/>
            </a:endParaRPr>
          </a:p>
        </p:txBody>
      </p:sp>
      <p:sp>
        <p:nvSpPr>
          <p:cNvPr id="40" name="Content Placeholder 39">
            <a:extLst>
              <a:ext uri="{FF2B5EF4-FFF2-40B4-BE49-F238E27FC236}">
                <a16:creationId xmlns:a16="http://schemas.microsoft.com/office/drawing/2014/main" id="{57058A70-0F8E-2C1D-ABD7-AA66198B4E5E}"/>
              </a:ext>
            </a:extLst>
          </p:cNvPr>
          <p:cNvSpPr>
            <a:spLocks noGrp="1"/>
          </p:cNvSpPr>
          <p:nvPr>
            <p:ph sz="half" idx="1"/>
          </p:nvPr>
        </p:nvSpPr>
        <p:spPr>
          <a:xfrm>
            <a:off x="6694998" y="552782"/>
            <a:ext cx="4887402" cy="1625876"/>
          </a:xfrm>
        </p:spPr>
        <p:txBody>
          <a:bodyPr vert="horz" lIns="91440" tIns="45720" rIns="91440" bIns="45720" rtlCol="0" anchor="ctr">
            <a:normAutofit/>
          </a:bodyPr>
          <a:lstStyle/>
          <a:p>
            <a:endParaRPr lang="en-US"/>
          </a:p>
        </p:txBody>
      </p:sp>
      <p:pic>
        <p:nvPicPr>
          <p:cNvPr id="8" name="x_FD9A0352-B7E8-4A12-9887-577114EEA7E1" descr="Two women standing together outside&#10;&#10;Description automatically generated">
            <a:extLst>
              <a:ext uri="{FF2B5EF4-FFF2-40B4-BE49-F238E27FC236}">
                <a16:creationId xmlns:a16="http://schemas.microsoft.com/office/drawing/2014/main" id="{0316183C-91BA-E680-4C2F-DB603F73C5F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8450662" y="1958538"/>
            <a:ext cx="3202414" cy="4255701"/>
          </a:xfrm>
          <a:prstGeom prst="rect">
            <a:avLst/>
          </a:prstGeom>
          <a:noFill/>
        </p:spPr>
      </p:pic>
      <p:pic>
        <p:nvPicPr>
          <p:cNvPr id="7" name="Content Placeholder 6">
            <a:extLst>
              <a:ext uri="{FF2B5EF4-FFF2-40B4-BE49-F238E27FC236}">
                <a16:creationId xmlns:a16="http://schemas.microsoft.com/office/drawing/2014/main" id="{70F4DDF3-28FA-0A5C-0CA2-01F900749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rot="10800000">
            <a:off x="4295360" y="3168869"/>
            <a:ext cx="3945237" cy="2958927"/>
          </a:xfrm>
          <a:prstGeom prst="rect">
            <a:avLst/>
          </a:prstGeom>
          <a:noFill/>
        </p:spPr>
      </p:pic>
      <p:pic>
        <p:nvPicPr>
          <p:cNvPr id="6" name="Content Placeholder 5" descr="A group of people standing in front of a sign with balloons&#10;&#10;Description automatically generated">
            <a:extLst>
              <a:ext uri="{FF2B5EF4-FFF2-40B4-BE49-F238E27FC236}">
                <a16:creationId xmlns:a16="http://schemas.microsoft.com/office/drawing/2014/main" id="{B83F9153-8804-B074-F76B-98A12E0D02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057" y="3168869"/>
            <a:ext cx="3945237" cy="2958927"/>
          </a:xfrm>
          <a:prstGeom prst="rect">
            <a:avLst/>
          </a:prstGeom>
        </p:spPr>
      </p:pic>
    </p:spTree>
    <p:extLst>
      <p:ext uri="{BB962C8B-B14F-4D97-AF65-F5344CB8AC3E}">
        <p14:creationId xmlns:p14="http://schemas.microsoft.com/office/powerpoint/2010/main" val="4120738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Freeform: Shape 1032">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35"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F3B1222-8D11-0181-D960-472E659431B5}"/>
              </a:ext>
            </a:extLst>
          </p:cNvPr>
          <p:cNvPicPr>
            <a:picLocks noGrp="1" noChangeAspect="1" noChangeArrowheads="1"/>
          </p:cNvPicPr>
          <p:nvPr>
            <p:ph idx="1"/>
          </p:nvPr>
        </p:nvPicPr>
        <p:blipFill rotWithShape="1">
          <a:blip r:embed="rId3">
            <a:alphaModFix/>
            <a:extLst>
              <a:ext uri="{28A0092B-C50C-407E-A947-70E740481C1C}">
                <a14:useLocalDpi xmlns:a14="http://schemas.microsoft.com/office/drawing/2010/main" val="0"/>
              </a:ext>
            </a:extLst>
          </a:blip>
          <a:srcRect l="4889"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07EC7751-495D-487E-B212-AB1DD0DB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3126610"/>
          </a:xfrm>
          <a:prstGeom prst="rect">
            <a:avLst/>
          </a:prstGeom>
          <a:gradFill>
            <a:gsLst>
              <a:gs pos="100000">
                <a:srgbClr val="000000">
                  <a:alpha val="0"/>
                </a:srgbClr>
              </a:gs>
              <a:gs pos="0">
                <a:schemeClr val="tx1"/>
              </a:gs>
              <a:gs pos="36200">
                <a:srgbClr val="000000">
                  <a:alpha val="33000"/>
                </a:srgbClr>
              </a:gs>
              <a:gs pos="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FB2A05-8923-FE17-4F80-77FA4D8D31F5}"/>
              </a:ext>
            </a:extLst>
          </p:cNvPr>
          <p:cNvSpPr>
            <a:spLocks noGrp="1"/>
          </p:cNvSpPr>
          <p:nvPr>
            <p:ph type="title"/>
          </p:nvPr>
        </p:nvSpPr>
        <p:spPr>
          <a:xfrm>
            <a:off x="609600" y="663960"/>
            <a:ext cx="6302803" cy="1305518"/>
          </a:xfrm>
        </p:spPr>
        <p:txBody>
          <a:bodyPr vert="horz" lIns="91440" tIns="45720" rIns="91440" bIns="45720" rtlCol="0" anchor="t">
            <a:normAutofit/>
          </a:bodyPr>
          <a:lstStyle/>
          <a:p>
            <a:pPr>
              <a:lnSpc>
                <a:spcPct val="90000"/>
              </a:lnSpc>
            </a:pPr>
            <a:r>
              <a:rPr lang="en-US" sz="4200">
                <a:solidFill>
                  <a:srgbClr val="FFFFFF"/>
                </a:solidFill>
              </a:rPr>
              <a:t>GRAN Strengths - Partnerships</a:t>
            </a:r>
          </a:p>
        </p:txBody>
      </p:sp>
      <p:sp>
        <p:nvSpPr>
          <p:cNvPr id="1039" name="Rectangle 1038">
            <a:extLst>
              <a:ext uri="{FF2B5EF4-FFF2-40B4-BE49-F238E27FC236}">
                <a16:creationId xmlns:a16="http://schemas.microsoft.com/office/drawing/2014/main" id="{8A00DF8D-2CBA-449E-B29E-B111149DF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2" y="4142197"/>
            <a:ext cx="12191999" cy="2715800"/>
          </a:xfrm>
          <a:prstGeom prst="rect">
            <a:avLst/>
          </a:prstGeom>
          <a:gradFill>
            <a:gsLst>
              <a:gs pos="100000">
                <a:srgbClr val="000000">
                  <a:alpha val="0"/>
                </a:srgbClr>
              </a:gs>
              <a:gs pos="0">
                <a:schemeClr val="tx1"/>
              </a:gs>
              <a:gs pos="55000">
                <a:srgbClr val="000000">
                  <a:alpha val="37000"/>
                </a:srgbClr>
              </a:gs>
              <a:gs pos="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208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diagram of gender equality&#10;&#10;Description automatically generated">
            <a:extLst>
              <a:ext uri="{FF2B5EF4-FFF2-40B4-BE49-F238E27FC236}">
                <a16:creationId xmlns:a16="http://schemas.microsoft.com/office/drawing/2014/main" id="{4A87400D-4991-C616-6A2E-170DBDCDE70F}"/>
              </a:ext>
            </a:extLst>
          </p:cNvPr>
          <p:cNvPicPr>
            <a:picLocks noGrp="1"/>
          </p:cNvPicPr>
          <p:nvPr>
            <p:ph idx="1"/>
          </p:nvPr>
        </p:nvPicPr>
        <p:blipFill rotWithShape="1">
          <a:blip r:embed="rId3"/>
          <a:srcRect r="25"/>
          <a:stretch/>
        </p:blipFill>
        <p:spPr>
          <a:xfrm>
            <a:off x="20" y="10"/>
            <a:ext cx="12188932" cy="6857990"/>
          </a:xfrm>
          <a:prstGeom prst="rect">
            <a:avLst/>
          </a:prstGeom>
        </p:spPr>
      </p:pic>
    </p:spTree>
    <p:extLst>
      <p:ext uri="{BB962C8B-B14F-4D97-AF65-F5344CB8AC3E}">
        <p14:creationId xmlns:p14="http://schemas.microsoft.com/office/powerpoint/2010/main" val="3896175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30">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2"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8BF742A-50EF-4EE9-855D-53E511F86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36">
            <a:extLst>
              <a:ext uri="{FF2B5EF4-FFF2-40B4-BE49-F238E27FC236}">
                <a16:creationId xmlns:a16="http://schemas.microsoft.com/office/drawing/2014/main" id="{7EF79062-B5BB-45DF-810C-95A324A9D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2140699"/>
            <a:ext cx="12192000" cy="4717301"/>
          </a:xfrm>
          <a:custGeom>
            <a:avLst/>
            <a:gdLst>
              <a:gd name="connsiteX0" fmla="*/ 8930642 w 12192000"/>
              <a:gd name="connsiteY0" fmla="*/ 4273734 h 4717301"/>
              <a:gd name="connsiteX1" fmla="*/ 9143134 w 12192000"/>
              <a:gd name="connsiteY1" fmla="*/ 4396362 h 4717301"/>
              <a:gd name="connsiteX2" fmla="*/ 9043549 w 12192000"/>
              <a:gd name="connsiteY2" fmla="*/ 4693978 h 4717301"/>
              <a:gd name="connsiteX3" fmla="*/ 8745984 w 12192000"/>
              <a:gd name="connsiteY3" fmla="*/ 4594249 h 4717301"/>
              <a:gd name="connsiteX4" fmla="*/ 8845568 w 12192000"/>
              <a:gd name="connsiteY4" fmla="*/ 4296634 h 4717301"/>
              <a:gd name="connsiteX5" fmla="*/ 8930642 w 12192000"/>
              <a:gd name="connsiteY5" fmla="*/ 4273734 h 4717301"/>
              <a:gd name="connsiteX6" fmla="*/ 9842642 w 12192000"/>
              <a:gd name="connsiteY6" fmla="*/ 3718743 h 4717301"/>
              <a:gd name="connsiteX7" fmla="*/ 10272210 w 12192000"/>
              <a:gd name="connsiteY7" fmla="*/ 3966645 h 4717301"/>
              <a:gd name="connsiteX8" fmla="*/ 10070896 w 12192000"/>
              <a:gd name="connsiteY8" fmla="*/ 4568292 h 4717301"/>
              <a:gd name="connsiteX9" fmla="*/ 9469346 w 12192000"/>
              <a:gd name="connsiteY9" fmla="*/ 4366686 h 4717301"/>
              <a:gd name="connsiteX10" fmla="*/ 9670660 w 12192000"/>
              <a:gd name="connsiteY10" fmla="*/ 3765038 h 4717301"/>
              <a:gd name="connsiteX11" fmla="*/ 9842642 w 12192000"/>
              <a:gd name="connsiteY11" fmla="*/ 3718743 h 4717301"/>
              <a:gd name="connsiteX12" fmla="*/ 0 w 12192000"/>
              <a:gd name="connsiteY12" fmla="*/ 0 h 4717301"/>
              <a:gd name="connsiteX13" fmla="*/ 12192000 w 12192000"/>
              <a:gd name="connsiteY13" fmla="*/ 0 h 4717301"/>
              <a:gd name="connsiteX14" fmla="*/ 12192000 w 12192000"/>
              <a:gd name="connsiteY14" fmla="*/ 3369891 h 4717301"/>
              <a:gd name="connsiteX15" fmla="*/ 12124015 w 12192000"/>
              <a:gd name="connsiteY15" fmla="*/ 3410713 h 4717301"/>
              <a:gd name="connsiteX16" fmla="*/ 11077457 w 12192000"/>
              <a:gd name="connsiteY16" fmla="*/ 3501725 h 4717301"/>
              <a:gd name="connsiteX17" fmla="*/ 9867246 w 12192000"/>
              <a:gd name="connsiteY17" fmla="*/ 3351592 h 4717301"/>
              <a:gd name="connsiteX18" fmla="*/ 8994802 w 12192000"/>
              <a:gd name="connsiteY18" fmla="*/ 3878378 h 4717301"/>
              <a:gd name="connsiteX19" fmla="*/ 6994655 w 12192000"/>
              <a:gd name="connsiteY19" fmla="*/ 4335637 h 4717301"/>
              <a:gd name="connsiteX20" fmla="*/ 6287534 w 12192000"/>
              <a:gd name="connsiteY20" fmla="*/ 3714199 h 4717301"/>
              <a:gd name="connsiteX21" fmla="*/ 4392596 w 12192000"/>
              <a:gd name="connsiteY21" fmla="*/ 3392344 h 4717301"/>
              <a:gd name="connsiteX22" fmla="*/ 3014500 w 12192000"/>
              <a:gd name="connsiteY22" fmla="*/ 4100222 h 4717301"/>
              <a:gd name="connsiteX23" fmla="*/ 86414 w 12192000"/>
              <a:gd name="connsiteY23" fmla="*/ 3903305 h 4717301"/>
              <a:gd name="connsiteX24" fmla="*/ 0 w 12192000"/>
              <a:gd name="connsiteY24" fmla="*/ 3840566 h 471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4717301">
                <a:moveTo>
                  <a:pt x="8930642" y="4273734"/>
                </a:moveTo>
                <a:cubicBezTo>
                  <a:pt x="9016941" y="4268381"/>
                  <a:pt x="9102130" y="4314070"/>
                  <a:pt x="9143134" y="4396362"/>
                </a:cubicBezTo>
                <a:cubicBezTo>
                  <a:pt x="9197806" y="4506087"/>
                  <a:pt x="9153221" y="4639333"/>
                  <a:pt x="9043549" y="4693978"/>
                </a:cubicBezTo>
                <a:cubicBezTo>
                  <a:pt x="8933879" y="4748622"/>
                  <a:pt x="8800655" y="4703973"/>
                  <a:pt x="8745984" y="4594249"/>
                </a:cubicBezTo>
                <a:cubicBezTo>
                  <a:pt x="8691311" y="4484525"/>
                  <a:pt x="8735897" y="4351279"/>
                  <a:pt x="8845568" y="4296634"/>
                </a:cubicBezTo>
                <a:cubicBezTo>
                  <a:pt x="8872986" y="4282973"/>
                  <a:pt x="8901875" y="4275517"/>
                  <a:pt x="8930642" y="4273734"/>
                </a:cubicBezTo>
                <a:close/>
                <a:moveTo>
                  <a:pt x="9842642" y="3718743"/>
                </a:moveTo>
                <a:cubicBezTo>
                  <a:pt x="10017101" y="3707923"/>
                  <a:pt x="10189318" y="3800286"/>
                  <a:pt x="10272210" y="3966645"/>
                </a:cubicBezTo>
                <a:cubicBezTo>
                  <a:pt x="10382732" y="4188458"/>
                  <a:pt x="10292600" y="4457825"/>
                  <a:pt x="10070896" y="4568292"/>
                </a:cubicBezTo>
                <a:cubicBezTo>
                  <a:pt x="9849191" y="4678760"/>
                  <a:pt x="9579867" y="4588498"/>
                  <a:pt x="9469346" y="4366686"/>
                </a:cubicBezTo>
                <a:cubicBezTo>
                  <a:pt x="9358824" y="4144873"/>
                  <a:pt x="9448956" y="3875506"/>
                  <a:pt x="9670660" y="3765038"/>
                </a:cubicBezTo>
                <a:cubicBezTo>
                  <a:pt x="9726087" y="3737421"/>
                  <a:pt x="9784490" y="3722349"/>
                  <a:pt x="9842642" y="3718743"/>
                </a:cubicBezTo>
                <a:close/>
                <a:moveTo>
                  <a:pt x="0" y="0"/>
                </a:moveTo>
                <a:lnTo>
                  <a:pt x="12192000" y="0"/>
                </a:lnTo>
                <a:lnTo>
                  <a:pt x="12192000" y="3369891"/>
                </a:lnTo>
                <a:lnTo>
                  <a:pt x="12124015" y="3410713"/>
                </a:lnTo>
                <a:cubicBezTo>
                  <a:pt x="11792041" y="3581538"/>
                  <a:pt x="11443617" y="3577252"/>
                  <a:pt x="11077457" y="3501725"/>
                </a:cubicBezTo>
                <a:cubicBezTo>
                  <a:pt x="10679189" y="3419860"/>
                  <a:pt x="10271734" y="3358281"/>
                  <a:pt x="9867246" y="3351592"/>
                </a:cubicBezTo>
                <a:cubicBezTo>
                  <a:pt x="9492336" y="3345611"/>
                  <a:pt x="9239136" y="3626329"/>
                  <a:pt x="8994802" y="3878378"/>
                </a:cubicBezTo>
                <a:cubicBezTo>
                  <a:pt x="8385954" y="4506678"/>
                  <a:pt x="7695268" y="4690742"/>
                  <a:pt x="6994655" y="4335637"/>
                </a:cubicBezTo>
                <a:cubicBezTo>
                  <a:pt x="6722938" y="4197922"/>
                  <a:pt x="6494843" y="3948626"/>
                  <a:pt x="6287534" y="3714199"/>
                </a:cubicBezTo>
                <a:cubicBezTo>
                  <a:pt x="5731733" y="3085491"/>
                  <a:pt x="5043559" y="3067499"/>
                  <a:pt x="4392596" y="3392344"/>
                </a:cubicBezTo>
                <a:cubicBezTo>
                  <a:pt x="3930423" y="3623867"/>
                  <a:pt x="3492022" y="3908604"/>
                  <a:pt x="3014500" y="4100222"/>
                </a:cubicBezTo>
                <a:cubicBezTo>
                  <a:pt x="1977820" y="4518409"/>
                  <a:pt x="973242" y="4499486"/>
                  <a:pt x="86414" y="3903305"/>
                </a:cubicBezTo>
                <a:lnTo>
                  <a:pt x="0" y="38405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966D65-5DEE-C005-E351-E73875673AD8}"/>
              </a:ext>
            </a:extLst>
          </p:cNvPr>
          <p:cNvSpPr>
            <a:spLocks noGrp="1"/>
          </p:cNvSpPr>
          <p:nvPr>
            <p:ph type="title"/>
          </p:nvPr>
        </p:nvSpPr>
        <p:spPr>
          <a:xfrm>
            <a:off x="0" y="1105300"/>
            <a:ext cx="4302177" cy="1015729"/>
          </a:xfrm>
        </p:spPr>
        <p:txBody>
          <a:bodyPr vert="horz" lIns="91440" tIns="45720" rIns="91440" bIns="45720" rtlCol="0" anchor="ctr">
            <a:normAutofit/>
          </a:bodyPr>
          <a:lstStyle/>
          <a:p>
            <a:pPr>
              <a:lnSpc>
                <a:spcPct val="90000"/>
              </a:lnSpc>
            </a:pPr>
            <a:r>
              <a:rPr lang="en-US" sz="4600" dirty="0"/>
              <a:t> Partnerships</a:t>
            </a:r>
          </a:p>
        </p:txBody>
      </p:sp>
      <p:pic>
        <p:nvPicPr>
          <p:cNvPr id="6" name="Content Placeholder 5" descr="A group of people posing for a photo&#10;&#10;Description automatically generated">
            <a:extLst>
              <a:ext uri="{FF2B5EF4-FFF2-40B4-BE49-F238E27FC236}">
                <a16:creationId xmlns:a16="http://schemas.microsoft.com/office/drawing/2014/main" id="{7D51F026-1867-B6CF-BC3A-31E6E310076E}"/>
              </a:ext>
            </a:extLst>
          </p:cNvPr>
          <p:cNvPicPr>
            <a:picLocks noGrp="1" noChangeAspect="1"/>
          </p:cNvPicPr>
          <p:nvPr>
            <p:ph sz="half" idx="2"/>
          </p:nvPr>
        </p:nvPicPr>
        <p:blipFill>
          <a:blip r:embed="rId3"/>
          <a:stretch>
            <a:fillRect/>
          </a:stretch>
        </p:blipFill>
        <p:spPr>
          <a:xfrm>
            <a:off x="6094476" y="1395443"/>
            <a:ext cx="5059279" cy="3794460"/>
          </a:xfrm>
          <a:prstGeom prst="rect">
            <a:avLst/>
          </a:prstGeom>
        </p:spPr>
      </p:pic>
      <p:pic>
        <p:nvPicPr>
          <p:cNvPr id="5" name="Content Placeholder 4" descr="A group of people sitting in a room&#10;&#10;Description automatically generated with low confidence">
            <a:extLst>
              <a:ext uri="{FF2B5EF4-FFF2-40B4-BE49-F238E27FC236}">
                <a16:creationId xmlns:a16="http://schemas.microsoft.com/office/drawing/2014/main" id="{7794E3DB-5587-7F1A-416A-B2705E8D26F4}"/>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207038" y="3000338"/>
            <a:ext cx="6188114" cy="2770805"/>
          </a:xfrm>
          <a:prstGeom prst="rect">
            <a:avLst/>
          </a:prstGeom>
        </p:spPr>
      </p:pic>
    </p:spTree>
    <p:extLst>
      <p:ext uri="{BB962C8B-B14F-4D97-AF65-F5344CB8AC3E}">
        <p14:creationId xmlns:p14="http://schemas.microsoft.com/office/powerpoint/2010/main" val="3625692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33B39-AF46-4727-B3AA-B84F5A090F41}"/>
              </a:ext>
            </a:extLst>
          </p:cNvPr>
          <p:cNvSpPr>
            <a:spLocks noGrp="1"/>
          </p:cNvSpPr>
          <p:nvPr>
            <p:ph type="title"/>
          </p:nvPr>
        </p:nvSpPr>
        <p:spPr/>
        <p:txBody>
          <a:bodyPr/>
          <a:lstStyle/>
          <a:p>
            <a:r>
              <a:rPr lang="en-US" dirty="0"/>
              <a:t>GRAN’s Vision and Mission</a:t>
            </a:r>
          </a:p>
        </p:txBody>
      </p:sp>
      <p:sp>
        <p:nvSpPr>
          <p:cNvPr id="3" name="Content Placeholder 2">
            <a:extLst>
              <a:ext uri="{FF2B5EF4-FFF2-40B4-BE49-F238E27FC236}">
                <a16:creationId xmlns:a16="http://schemas.microsoft.com/office/drawing/2014/main" id="{CA061147-34B4-2DE5-CB61-9A75EAC0ACD7}"/>
              </a:ext>
            </a:extLst>
          </p:cNvPr>
          <p:cNvSpPr>
            <a:spLocks noGrp="1"/>
          </p:cNvSpPr>
          <p:nvPr>
            <p:ph idx="1"/>
          </p:nvPr>
        </p:nvSpPr>
        <p:spPr/>
        <p:txBody>
          <a:bodyPr>
            <a:normAutofit/>
          </a:bodyPr>
          <a:lstStyle/>
          <a:p>
            <a:r>
              <a:rPr lang="en-US" sz="2800" dirty="0"/>
              <a:t>Our</a:t>
            </a:r>
            <a:r>
              <a:rPr lang="en-US" sz="2800" b="1" dirty="0"/>
              <a:t> vision </a:t>
            </a:r>
            <a:r>
              <a:rPr lang="en-US" sz="2800" dirty="0"/>
              <a:t>is a world where the human rights of older women, children and youth, and gender-diverse persons are recognized and protected so that they can achieve their full potential.</a:t>
            </a:r>
          </a:p>
          <a:p>
            <a:endParaRPr lang="en-US" sz="2800" dirty="0"/>
          </a:p>
          <a:p>
            <a:r>
              <a:rPr lang="en-US" sz="2800" dirty="0"/>
              <a:t>The </a:t>
            </a:r>
            <a:r>
              <a:rPr lang="en-US" sz="2800" b="1" dirty="0"/>
              <a:t>mission</a:t>
            </a:r>
            <a:r>
              <a:rPr lang="en-US" sz="2800" dirty="0"/>
              <a:t> of GRAN is to advocate for the human rights of these marginalized groups, both globally and locally.</a:t>
            </a:r>
          </a:p>
        </p:txBody>
      </p:sp>
    </p:spTree>
    <p:extLst>
      <p:ext uri="{BB962C8B-B14F-4D97-AF65-F5344CB8AC3E}">
        <p14:creationId xmlns:p14="http://schemas.microsoft.com/office/powerpoint/2010/main" val="2228809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731F-B056-77A2-45DA-17725668D5F3}"/>
              </a:ext>
            </a:extLst>
          </p:cNvPr>
          <p:cNvSpPr>
            <a:spLocks noGrp="1"/>
          </p:cNvSpPr>
          <p:nvPr>
            <p:ph type="title"/>
          </p:nvPr>
        </p:nvSpPr>
        <p:spPr/>
        <p:txBody>
          <a:bodyPr/>
          <a:lstStyle/>
          <a:p>
            <a:r>
              <a:rPr lang="en-US" dirty="0"/>
              <a:t>GRAN Organization </a:t>
            </a:r>
          </a:p>
        </p:txBody>
      </p:sp>
      <p:sp>
        <p:nvSpPr>
          <p:cNvPr id="4" name="Content Placeholder 3">
            <a:extLst>
              <a:ext uri="{FF2B5EF4-FFF2-40B4-BE49-F238E27FC236}">
                <a16:creationId xmlns:a16="http://schemas.microsoft.com/office/drawing/2014/main" id="{F94EA3F3-A1D5-BAE8-39AF-2024F6FD13DD}"/>
              </a:ext>
            </a:extLst>
          </p:cNvPr>
          <p:cNvSpPr>
            <a:spLocks noGrp="1"/>
          </p:cNvSpPr>
          <p:nvPr>
            <p:ph sz="half" idx="2"/>
          </p:nvPr>
        </p:nvSpPr>
        <p:spPr/>
        <p:txBody>
          <a:bodyPr>
            <a:normAutofit fontScale="92500" lnSpcReduction="10000"/>
          </a:bodyPr>
          <a:lstStyle/>
          <a:p>
            <a:r>
              <a:rPr lang="en-US" dirty="0"/>
              <a:t>Team-based organizational structure:</a:t>
            </a:r>
          </a:p>
          <a:p>
            <a:pPr marL="342900" indent="-342900">
              <a:buFont typeface="Arial" panose="020B0604020202020204" pitchFamily="34" charset="0"/>
              <a:buChar char="•"/>
            </a:pPr>
            <a:r>
              <a:rPr lang="en-US" dirty="0"/>
              <a:t>Steering Committee overall leadership</a:t>
            </a:r>
          </a:p>
          <a:p>
            <a:pPr marL="342900" indent="-342900">
              <a:buFont typeface="Arial" panose="020B0604020202020204" pitchFamily="34" charset="0"/>
              <a:buChar char="•"/>
            </a:pPr>
            <a:r>
              <a:rPr lang="en-US" dirty="0"/>
              <a:t>All-of-GRAN campaign team leads national campaign</a:t>
            </a:r>
          </a:p>
          <a:p>
            <a:pPr marL="342900" indent="-342900">
              <a:buFont typeface="Arial" panose="020B0604020202020204" pitchFamily="34" charset="0"/>
              <a:buChar char="•"/>
            </a:pPr>
            <a:r>
              <a:rPr lang="en-US" dirty="0"/>
              <a:t>Watch Groups source of expertise on issues</a:t>
            </a:r>
          </a:p>
          <a:p>
            <a:pPr marL="342900" indent="-342900">
              <a:buFont typeface="Arial" panose="020B0604020202020204" pitchFamily="34" charset="0"/>
              <a:buChar char="•"/>
            </a:pPr>
            <a:r>
              <a:rPr lang="en-US" dirty="0"/>
              <a:t> Regional Groups </a:t>
            </a:r>
          </a:p>
          <a:p>
            <a:pPr marL="342900" indent="-342900">
              <a:buFont typeface="Arial" panose="020B0604020202020204" pitchFamily="34" charset="0"/>
              <a:buChar char="•"/>
            </a:pPr>
            <a:r>
              <a:rPr lang="en-US" dirty="0"/>
              <a:t>Communications</a:t>
            </a:r>
          </a:p>
          <a:p>
            <a:pPr marL="342900" indent="-342900">
              <a:buFont typeface="Arial" panose="020B0604020202020204" pitchFamily="34" charset="0"/>
              <a:buChar char="•"/>
            </a:pPr>
            <a:r>
              <a:rPr lang="en-US" dirty="0"/>
              <a:t>Coordinating Team</a:t>
            </a:r>
          </a:p>
          <a:p>
            <a:pPr marL="342900" indent="-342900">
              <a:buFont typeface="Arial" panose="020B0604020202020204" pitchFamily="34" charset="0"/>
              <a:buChar char="•"/>
            </a:pPr>
            <a:r>
              <a:rPr lang="en-US" dirty="0"/>
              <a:t>Ad hoc Teams</a:t>
            </a:r>
          </a:p>
          <a:p>
            <a:pPr marL="342900" indent="-342900">
              <a:buFont typeface="Arial" panose="020B0604020202020204" pitchFamily="34" charset="0"/>
              <a:buChar char="•"/>
            </a:pPr>
            <a:r>
              <a:rPr lang="en-US" dirty="0"/>
              <a:t>Recruitment Team (recommended)</a:t>
            </a:r>
          </a:p>
          <a:p>
            <a:pPr marL="342900" indent="-342900">
              <a:buFont typeface="Arial" panose="020B0604020202020204" pitchFamily="34" charset="0"/>
              <a:buChar char="•"/>
            </a:pPr>
            <a:endParaRPr lang="en-US" dirty="0"/>
          </a:p>
          <a:p>
            <a:pPr marL="342900" indent="-342900">
              <a:buFont typeface="Wingdings" pitchFamily="2" charset="2"/>
              <a:buChar char="q"/>
            </a:pPr>
            <a:endParaRPr lang="en-US" dirty="0"/>
          </a:p>
        </p:txBody>
      </p:sp>
      <p:graphicFrame>
        <p:nvGraphicFramePr>
          <p:cNvPr id="5" name="Content Placeholder 4">
            <a:extLst>
              <a:ext uri="{FF2B5EF4-FFF2-40B4-BE49-F238E27FC236}">
                <a16:creationId xmlns:a16="http://schemas.microsoft.com/office/drawing/2014/main" id="{BC71A7E0-45B9-239F-51B4-E78219BB2AF5}"/>
              </a:ext>
            </a:extLst>
          </p:cNvPr>
          <p:cNvGraphicFramePr>
            <a:graphicFrameLocks noGrp="1"/>
          </p:cNvGraphicFramePr>
          <p:nvPr>
            <p:ph sz="half" idx="1"/>
            <p:extLst>
              <p:ext uri="{D42A27DB-BD31-4B8C-83A1-F6EECF244321}">
                <p14:modId xmlns:p14="http://schemas.microsoft.com/office/powerpoint/2010/main" val="218526406"/>
              </p:ext>
            </p:extLst>
          </p:nvPr>
        </p:nvGraphicFramePr>
        <p:xfrm>
          <a:off x="609600" y="2081213"/>
          <a:ext cx="5400000" cy="543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3341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DD435-9E9E-8D0E-D2AC-3B2F91B69263}"/>
              </a:ext>
            </a:extLst>
          </p:cNvPr>
          <p:cNvSpPr>
            <a:spLocks noGrp="1"/>
          </p:cNvSpPr>
          <p:nvPr>
            <p:ph type="title"/>
          </p:nvPr>
        </p:nvSpPr>
        <p:spPr/>
        <p:txBody>
          <a:bodyPr/>
          <a:lstStyle/>
          <a:p>
            <a:r>
              <a:rPr lang="en-US" dirty="0"/>
              <a:t>GRAN Advocacy</a:t>
            </a:r>
          </a:p>
        </p:txBody>
      </p:sp>
      <p:sp>
        <p:nvSpPr>
          <p:cNvPr id="3" name="Content Placeholder 2">
            <a:extLst>
              <a:ext uri="{FF2B5EF4-FFF2-40B4-BE49-F238E27FC236}">
                <a16:creationId xmlns:a16="http://schemas.microsoft.com/office/drawing/2014/main" id="{E187342C-7B28-05D0-0A57-DB85F75AFEF3}"/>
              </a:ext>
            </a:extLst>
          </p:cNvPr>
          <p:cNvSpPr>
            <a:spLocks noGrp="1"/>
          </p:cNvSpPr>
          <p:nvPr>
            <p:ph sz="half" idx="1"/>
          </p:nvPr>
        </p:nvSpPr>
        <p:spPr/>
        <p:txBody>
          <a:bodyPr/>
          <a:lstStyle/>
          <a:p>
            <a:r>
              <a:rPr lang="en-US" dirty="0"/>
              <a:t>What we do:</a:t>
            </a:r>
          </a:p>
          <a:p>
            <a:pPr marL="342900" indent="-342900">
              <a:buFontTx/>
              <a:buChar char="-"/>
            </a:pPr>
            <a:r>
              <a:rPr lang="en-US" dirty="0"/>
              <a:t>Learning together</a:t>
            </a:r>
          </a:p>
          <a:p>
            <a:pPr marL="342900" indent="-342900">
              <a:buFontTx/>
              <a:buChar char="-"/>
            </a:pPr>
            <a:r>
              <a:rPr lang="en-US" dirty="0"/>
              <a:t>Writing letters</a:t>
            </a:r>
          </a:p>
          <a:p>
            <a:pPr marL="342900" indent="-342900">
              <a:buFontTx/>
              <a:buChar char="-"/>
            </a:pPr>
            <a:r>
              <a:rPr lang="en-US" dirty="0"/>
              <a:t>Signing petitions</a:t>
            </a:r>
          </a:p>
          <a:p>
            <a:pPr marL="342900" indent="-342900">
              <a:buFontTx/>
              <a:buChar char="-"/>
            </a:pPr>
            <a:r>
              <a:rPr lang="en-US" dirty="0"/>
              <a:t>Meeting with MPs</a:t>
            </a:r>
          </a:p>
          <a:p>
            <a:pPr marL="342900" indent="-342900">
              <a:buFontTx/>
              <a:buChar char="-"/>
            </a:pPr>
            <a:r>
              <a:rPr lang="en-US" dirty="0"/>
              <a:t>Sending postcards</a:t>
            </a:r>
          </a:p>
          <a:p>
            <a:pPr marL="342900" indent="-342900">
              <a:buFontTx/>
              <a:buChar char="-"/>
            </a:pPr>
            <a:r>
              <a:rPr lang="en-US" dirty="0"/>
              <a:t>Public engagement</a:t>
            </a:r>
          </a:p>
          <a:p>
            <a:pPr marL="342900" indent="-342900">
              <a:buFontTx/>
              <a:buChar char="-"/>
            </a:pPr>
            <a:r>
              <a:rPr lang="en-US" dirty="0"/>
              <a:t>Demonstrations and rallies</a:t>
            </a:r>
          </a:p>
          <a:p>
            <a:pPr marL="342900" indent="-342900">
              <a:buFontTx/>
              <a:buChar char="-"/>
            </a:pPr>
            <a:endParaRPr lang="en-US" dirty="0"/>
          </a:p>
        </p:txBody>
      </p:sp>
      <p:pic>
        <p:nvPicPr>
          <p:cNvPr id="5" name="Content Placeholder 7" descr="A group of people sitting around a table&#10;&#10;Description automatically generated">
            <a:extLst>
              <a:ext uri="{FF2B5EF4-FFF2-40B4-BE49-F238E27FC236}">
                <a16:creationId xmlns:a16="http://schemas.microsoft.com/office/drawing/2014/main" id="{94D29EE7-B097-0FFA-FF17-90FD49FB0B47}"/>
              </a:ext>
            </a:extLst>
          </p:cNvPr>
          <p:cNvPicPr>
            <a:picLocks noGrp="1" noChangeAspect="1"/>
          </p:cNvPicPr>
          <p:nvPr>
            <p:ph sz="half" idx="2"/>
          </p:nvPr>
        </p:nvPicPr>
        <p:blipFill>
          <a:blip r:embed="rId3"/>
          <a:stretch>
            <a:fillRect/>
          </a:stretch>
        </p:blipFill>
        <p:spPr>
          <a:xfrm>
            <a:off x="6172200" y="2100263"/>
            <a:ext cx="5410200" cy="4057650"/>
          </a:xfrm>
        </p:spPr>
      </p:pic>
    </p:spTree>
    <p:extLst>
      <p:ext uri="{BB962C8B-B14F-4D97-AF65-F5344CB8AC3E}">
        <p14:creationId xmlns:p14="http://schemas.microsoft.com/office/powerpoint/2010/main" val="1910324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eople attending to a nurse&#10;&#10;Description automatically generated">
            <a:extLst>
              <a:ext uri="{FF2B5EF4-FFF2-40B4-BE49-F238E27FC236}">
                <a16:creationId xmlns:a16="http://schemas.microsoft.com/office/drawing/2014/main" id="{40A04757-5D9D-BF09-F027-A962F3A60562}"/>
              </a:ext>
            </a:extLst>
          </p:cNvPr>
          <p:cNvPicPr>
            <a:picLocks noGrp="1" noChangeAspect="1"/>
          </p:cNvPicPr>
          <p:nvPr>
            <p:ph idx="1"/>
          </p:nvPr>
        </p:nvPicPr>
        <p:blipFill rotWithShape="1">
          <a:blip r:embed="rId3" cstate="print">
            <a:alphaModFix/>
            <a:extLst>
              <a:ext uri="{28A0092B-C50C-407E-A947-70E740481C1C}">
                <a14:useLocalDpi xmlns:a14="http://schemas.microsoft.com/office/drawing/2010/main" val="0"/>
              </a:ext>
            </a:extLst>
          </a:blip>
          <a:srcRect t="13925" b="1805"/>
          <a:stretch/>
        </p:blipFill>
        <p:spPr>
          <a:xfrm>
            <a:off x="20" y="119932"/>
            <a:ext cx="12191980" cy="6857990"/>
          </a:xfrm>
          <a:prstGeom prst="rect">
            <a:avLst/>
          </a:prstGeom>
        </p:spPr>
      </p:pic>
      <p:sp>
        <p:nvSpPr>
          <p:cNvPr id="15" name="Rectangle 14">
            <a:extLst>
              <a:ext uri="{FF2B5EF4-FFF2-40B4-BE49-F238E27FC236}">
                <a16:creationId xmlns:a16="http://schemas.microsoft.com/office/drawing/2014/main" id="{07EC7751-495D-487E-B212-AB1DD0DB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3126610"/>
          </a:xfrm>
          <a:prstGeom prst="rect">
            <a:avLst/>
          </a:prstGeom>
          <a:gradFill>
            <a:gsLst>
              <a:gs pos="100000">
                <a:srgbClr val="000000">
                  <a:alpha val="0"/>
                </a:srgbClr>
              </a:gs>
              <a:gs pos="0">
                <a:schemeClr val="tx1"/>
              </a:gs>
              <a:gs pos="36200">
                <a:srgbClr val="000000">
                  <a:alpha val="33000"/>
                </a:srgbClr>
              </a:gs>
              <a:gs pos="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AA70B9-7481-7125-CFBC-3ADE565087AA}"/>
              </a:ext>
            </a:extLst>
          </p:cNvPr>
          <p:cNvSpPr>
            <a:spLocks noGrp="1"/>
          </p:cNvSpPr>
          <p:nvPr>
            <p:ph type="title"/>
          </p:nvPr>
        </p:nvSpPr>
        <p:spPr>
          <a:xfrm>
            <a:off x="609600" y="663960"/>
            <a:ext cx="6302803" cy="1305518"/>
          </a:xfrm>
        </p:spPr>
        <p:txBody>
          <a:bodyPr vert="horz" lIns="91440" tIns="45720" rIns="91440" bIns="45720" rtlCol="0" anchor="t">
            <a:normAutofit fontScale="90000"/>
          </a:bodyPr>
          <a:lstStyle/>
          <a:p>
            <a:r>
              <a:rPr lang="en-US" sz="5400" dirty="0">
                <a:solidFill>
                  <a:srgbClr val="FFFFFF"/>
                </a:solidFill>
              </a:rPr>
              <a:t>Right to Health and Well-being </a:t>
            </a:r>
          </a:p>
        </p:txBody>
      </p:sp>
      <p:sp>
        <p:nvSpPr>
          <p:cNvPr id="17" name="Rectangle 16">
            <a:extLst>
              <a:ext uri="{FF2B5EF4-FFF2-40B4-BE49-F238E27FC236}">
                <a16:creationId xmlns:a16="http://schemas.microsoft.com/office/drawing/2014/main" id="{8A00DF8D-2CBA-449E-B29E-B111149DF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2" y="4142197"/>
            <a:ext cx="12191999" cy="2715800"/>
          </a:xfrm>
          <a:prstGeom prst="rect">
            <a:avLst/>
          </a:prstGeom>
          <a:gradFill>
            <a:gsLst>
              <a:gs pos="100000">
                <a:srgbClr val="000000">
                  <a:alpha val="0"/>
                </a:srgbClr>
              </a:gs>
              <a:gs pos="0">
                <a:schemeClr val="tx1"/>
              </a:gs>
              <a:gs pos="55000">
                <a:srgbClr val="000000">
                  <a:alpha val="37000"/>
                </a:srgbClr>
              </a:gs>
              <a:gs pos="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3780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0A94-ABDF-3B0E-7B87-9375A8D11C21}"/>
              </a:ext>
            </a:extLst>
          </p:cNvPr>
          <p:cNvSpPr>
            <a:spLocks noGrp="1"/>
          </p:cNvSpPr>
          <p:nvPr>
            <p:ph type="title"/>
          </p:nvPr>
        </p:nvSpPr>
        <p:spPr/>
        <p:txBody>
          <a:bodyPr/>
          <a:lstStyle/>
          <a:p>
            <a:r>
              <a:rPr lang="en-US" dirty="0"/>
              <a:t>Right to Health and Well-being</a:t>
            </a:r>
          </a:p>
        </p:txBody>
      </p:sp>
      <p:pic>
        <p:nvPicPr>
          <p:cNvPr id="5" name="Content Placeholder 4" descr="A group of women posing for a photo&#10;&#10;Description automatically generated with medium confidence">
            <a:extLst>
              <a:ext uri="{FF2B5EF4-FFF2-40B4-BE49-F238E27FC236}">
                <a16:creationId xmlns:a16="http://schemas.microsoft.com/office/drawing/2014/main" id="{460C2A63-844B-E24F-DE95-C200D0751E9D}"/>
              </a:ext>
            </a:extLst>
          </p:cNvPr>
          <p:cNvPicPr>
            <a:picLocks noGrp="1"/>
          </p:cNvPicPr>
          <p:nvPr>
            <p:ph sz="half" idx="1"/>
          </p:nvPr>
        </p:nvPicPr>
        <p:blipFill>
          <a:blip r:embed="rId3"/>
          <a:stretch>
            <a:fillRect/>
          </a:stretch>
        </p:blipFill>
        <p:spPr>
          <a:xfrm>
            <a:off x="609599" y="1883347"/>
            <a:ext cx="4845269" cy="4416869"/>
          </a:xfrm>
          <a:prstGeom prst="rect">
            <a:avLst/>
          </a:prstGeom>
        </p:spPr>
      </p:pic>
      <p:pic>
        <p:nvPicPr>
          <p:cNvPr id="6" name="Picture Placeholder 4" descr="A group of women holding a sign&#10;&#10;Description automatically generated">
            <a:extLst>
              <a:ext uri="{FF2B5EF4-FFF2-40B4-BE49-F238E27FC236}">
                <a16:creationId xmlns:a16="http://schemas.microsoft.com/office/drawing/2014/main" id="{1CA4BA66-8ECE-D2B1-4E8C-752EAEFE81F7}"/>
              </a:ext>
            </a:extLst>
          </p:cNvPr>
          <p:cNvPicPr>
            <a:picLocks noGrp="1"/>
          </p:cNvPicPr>
          <p:nvPr>
            <p:ph sz="half" idx="2"/>
          </p:nvPr>
        </p:nvPicPr>
        <p:blipFill>
          <a:blip r:embed="rId4"/>
          <a:srcRect t="6393" b="6393"/>
          <a:stretch>
            <a:fillRect/>
          </a:stretch>
        </p:blipFill>
        <p:spPr>
          <a:xfrm>
            <a:off x="6096000" y="1883347"/>
            <a:ext cx="5286703" cy="4416869"/>
          </a:xfrm>
          <a:prstGeom prst="rect">
            <a:avLst/>
          </a:prstGeom>
        </p:spPr>
      </p:pic>
    </p:spTree>
    <p:extLst>
      <p:ext uri="{BB962C8B-B14F-4D97-AF65-F5344CB8AC3E}">
        <p14:creationId xmlns:p14="http://schemas.microsoft.com/office/powerpoint/2010/main" val="2039221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6670C-364E-9093-5D7A-23DA68265E38}"/>
              </a:ext>
            </a:extLst>
          </p:cNvPr>
          <p:cNvSpPr>
            <a:spLocks noGrp="1"/>
          </p:cNvSpPr>
          <p:nvPr>
            <p:ph type="title"/>
          </p:nvPr>
        </p:nvSpPr>
        <p:spPr>
          <a:xfrm>
            <a:off x="609600" y="557784"/>
            <a:ext cx="5626308" cy="1325563"/>
          </a:xfrm>
        </p:spPr>
        <p:txBody>
          <a:bodyPr>
            <a:normAutofit fontScale="90000"/>
          </a:bodyPr>
          <a:lstStyle/>
          <a:p>
            <a:r>
              <a:rPr lang="en-US" dirty="0"/>
              <a:t>Right to Health and Well-being</a:t>
            </a:r>
          </a:p>
        </p:txBody>
      </p:sp>
      <p:pic>
        <p:nvPicPr>
          <p:cNvPr id="2052" name="Picture 4">
            <a:extLst>
              <a:ext uri="{FF2B5EF4-FFF2-40B4-BE49-F238E27FC236}">
                <a16:creationId xmlns:a16="http://schemas.microsoft.com/office/drawing/2014/main" id="{434F41B8-F6F9-CD21-9DDE-C10E2A52AF9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2134077"/>
            <a:ext cx="5410200" cy="3990022"/>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5" descr="A group of people standing together&#10;&#10;Description automatically generated">
            <a:extLst>
              <a:ext uri="{FF2B5EF4-FFF2-40B4-BE49-F238E27FC236}">
                <a16:creationId xmlns:a16="http://schemas.microsoft.com/office/drawing/2014/main" id="{B44038CA-9C97-77AD-3614-C6142BC2ED1A}"/>
              </a:ext>
            </a:extLst>
          </p:cNvPr>
          <p:cNvPicPr>
            <a:picLocks noGrp="1" noChangeAspect="1"/>
          </p:cNvPicPr>
          <p:nvPr>
            <p:ph sz="half" idx="2"/>
          </p:nvPr>
        </p:nvPicPr>
        <p:blipFill>
          <a:blip r:embed="rId4"/>
          <a:stretch>
            <a:fillRect/>
          </a:stretch>
        </p:blipFill>
        <p:spPr>
          <a:xfrm>
            <a:off x="6538784" y="1606378"/>
            <a:ext cx="4304958" cy="4649355"/>
          </a:xfrm>
        </p:spPr>
      </p:pic>
    </p:spTree>
    <p:extLst>
      <p:ext uri="{BB962C8B-B14F-4D97-AF65-F5344CB8AC3E}">
        <p14:creationId xmlns:p14="http://schemas.microsoft.com/office/powerpoint/2010/main" val="808557348"/>
      </p:ext>
    </p:extLst>
  </p:cSld>
  <p:clrMapOvr>
    <a:masterClrMapping/>
  </p:clrMapOvr>
</p:sld>
</file>

<file path=ppt/theme/theme1.xml><?xml version="1.0" encoding="utf-8"?>
<a:theme xmlns:a="http://schemas.openxmlformats.org/drawingml/2006/main" name="SplashVTI">
  <a:themeElements>
    <a:clrScheme name="AnalogousFromLightSeedLeftStep">
      <a:dk1>
        <a:srgbClr val="000000"/>
      </a:dk1>
      <a:lt1>
        <a:srgbClr val="FFFFFF"/>
      </a:lt1>
      <a:dk2>
        <a:srgbClr val="41243E"/>
      </a:dk2>
      <a:lt2>
        <a:srgbClr val="E2E6E8"/>
      </a:lt2>
      <a:accent1>
        <a:srgbClr val="C39983"/>
      </a:accent1>
      <a:accent2>
        <a:srgbClr val="BF7A7F"/>
      </a:accent2>
      <a:accent3>
        <a:srgbClr val="CB92AE"/>
      </a:accent3>
      <a:accent4>
        <a:srgbClr val="BF7AB9"/>
      </a:accent4>
      <a:accent5>
        <a:srgbClr val="B892CB"/>
      </a:accent5>
      <a:accent6>
        <a:srgbClr val="8B7ABF"/>
      </a:accent6>
      <a:hlink>
        <a:srgbClr val="5B879D"/>
      </a:hlink>
      <a:folHlink>
        <a:srgbClr val="7F7F7F"/>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3710</TotalTime>
  <Words>3714</Words>
  <Application>Microsoft Office PowerPoint</Application>
  <PresentationFormat>Widescreen</PresentationFormat>
  <Paragraphs>162</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SplashVTI</vt:lpstr>
      <vt:lpstr>GRAN – Celebrating Our Accomplishments</vt:lpstr>
      <vt:lpstr>GRAN Web Site</vt:lpstr>
      <vt:lpstr>PowerPoint Presentation</vt:lpstr>
      <vt:lpstr>GRAN’s Vision and Mission</vt:lpstr>
      <vt:lpstr>GRAN Organization </vt:lpstr>
      <vt:lpstr>GRAN Advocacy</vt:lpstr>
      <vt:lpstr>Right to Health and Well-being </vt:lpstr>
      <vt:lpstr>Right to Health and Well-being</vt:lpstr>
      <vt:lpstr>Right to Health and Well-being</vt:lpstr>
      <vt:lpstr>Right to Education and Life-long Learning</vt:lpstr>
      <vt:lpstr>Right to Education and Life-long Learning</vt:lpstr>
      <vt:lpstr>Right to Freedom from Violence</vt:lpstr>
      <vt:lpstr>Right to Freedom from Violence</vt:lpstr>
      <vt:lpstr>Right to Freedom from Violence</vt:lpstr>
      <vt:lpstr>Right to Freedom from Violence</vt:lpstr>
      <vt:lpstr>Right to Food</vt:lpstr>
      <vt:lpstr>Climate Justice</vt:lpstr>
      <vt:lpstr>Climate Justice</vt:lpstr>
      <vt:lpstr>Climate Justice</vt:lpstr>
      <vt:lpstr>UN Convention on the Rights of Older Persons</vt:lpstr>
      <vt:lpstr>UN Convention on the Rights of Older Persons</vt:lpstr>
      <vt:lpstr>Mining Justice</vt:lpstr>
      <vt:lpstr>Mining Justice</vt:lpstr>
      <vt:lpstr>Mining Justice</vt:lpstr>
      <vt:lpstr>GRAN’s Strengths - Teams</vt:lpstr>
      <vt:lpstr>Teams </vt:lpstr>
      <vt:lpstr>GRAN Strengths – Meeting with MPs</vt:lpstr>
      <vt:lpstr> Meetings with MPs</vt:lpstr>
      <vt:lpstr>GRAN Strengths - Partnerships</vt:lpstr>
      <vt:lpstr> Partnerships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 – Celebrating Our Accomplishments</dc:title>
  <dc:creator>Linda Kulkarni</dc:creator>
  <cp:lastModifiedBy>Linda Kulkarni</cp:lastModifiedBy>
  <cp:revision>30</cp:revision>
  <cp:lastPrinted>2024-05-11T13:23:15Z</cp:lastPrinted>
  <dcterms:created xsi:type="dcterms:W3CDTF">2024-05-02T00:18:25Z</dcterms:created>
  <dcterms:modified xsi:type="dcterms:W3CDTF">2024-05-21T19:32:06Z</dcterms:modified>
</cp:coreProperties>
</file>