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6" r:id="rId7"/>
    <p:sldId id="268" r:id="rId8"/>
    <p:sldId id="260" r:id="rId9"/>
    <p:sldId id="269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6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8F49-474E-4E2D-93F4-413CFC37D301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BDF16-4F59-4F5F-8C32-A29ED34F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03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671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Give – volunteer hours, donations of food or $$ to local foodbanks and school breakfast programs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Support development and humanitarian organizations working on the frontlines of the global hunger crisis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Learn more about the issue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Help build public awareness about child hunger and the urgent need for action at home and internationally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Advocate with our government representatives for policies, programs and investments to help end child hunger at home and abroad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59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84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playable video as long as you have internet access.  Just hit the arrow in the middle of the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96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Malnutrition most devastating for children, especially those under five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In these crucial years, hunger irreparably harms a child’s future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And can cause permanent damage to cognitive development, physical growth and their very survival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Malnutrition shows up in children as wasting, micronutrient deficiencies and stunting.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It weakens the immune system making them more susceptible to malaria, diarrhea, cholera, pneumonia and death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(Photo: UNICEF)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05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ova" panose="020B0504020202020204" pitchFamily="34" charset="0"/>
              </a:rPr>
              <a:t>Each year, over 1 million children under 5 die of severe wasting.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ova" panose="020B0504020202020204" pitchFamily="34" charset="0"/>
              </a:rPr>
              <a:t>Over 146 million children suffer from stunting.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ova" panose="020B0504020202020204" pitchFamily="34" charset="0"/>
              </a:rPr>
              <a:t>2/3 of the children under 5 are living in moderate to severe child food poverty’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ova" panose="020B0504020202020204" pitchFamily="34" charset="0"/>
              </a:rPr>
              <a:t> Poor nutrition causes 45% of deaths in children under 5. That’s 3.1 million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ova" panose="020B0504020202020204" pitchFamily="34" charset="0"/>
              </a:rPr>
              <a:t>Child hunger most sever in sub-Saharan Africa and south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ova" panose="020B0504020202020204" pitchFamily="34" charset="0"/>
              </a:rPr>
              <a:t>(Photo: Kids lining up for food in Jinja)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18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dirty="0"/>
              <a:t>School-aged children suffering from malnutrition means they can’t concentrate in class and often miss class due to sickness.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dirty="0"/>
              <a:t>Families may be forced to remove a child from school so they can work to contribute to the family income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dirty="0"/>
              <a:t>Children may be driven into dangerous </a:t>
            </a:r>
            <a:r>
              <a:rPr lang="en-US" sz="1200" dirty="0" err="1"/>
              <a:t>labour</a:t>
            </a:r>
            <a:r>
              <a:rPr lang="en-US" sz="1200" dirty="0"/>
              <a:t> situations such as child slavery, prostitution or recruitment as child soldiers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dirty="0"/>
              <a:t>Many girls are forced into early marriage, so there is one less mouth to feed at home.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Pixnio</a:t>
            </a:r>
            <a:r>
              <a:rPr lang="en-US" sz="1200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70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Chronic hunger in Canada is deep-rooted and persistent. The main cause of hunger is poverty.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While some conventional wisdom suggests otherwise, poverty is not a choice people make, but a reality they live.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Children, Indigenous peoples, new immigrants, single parents, people living with a disability, and unattached people aged 45-64 are most vulnerable to chronic hunger.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Photo courtesy change.org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36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Photo courtesy of issafrica.org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89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98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Canada can make a difference and save lives through international assistance: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Invest $750 M over 5 years in nutrition-focused initiatives (as of February 2025, Canada committed $360 M over 6 years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Scale up funding for emergency humanitarian response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Support nutrition counselling programs for infant and child feeding (especially breastfeeding)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Invest in community &amp; primary healthcare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To prevent, detect &amp; treat childhood illnesses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Increase vaccination coverage 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rPr>
              <a:t>Improve access to healthy food, safe water, sanitation and hygiene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BDF16-4F59-4F5F-8C32-A29ED34FBB2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314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51E5-AD83-738A-1314-045FF76E6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131F0-2DFF-8D8F-5234-762ABC372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76A38-FD9F-3F60-45FC-143760BC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33C26-02CB-4532-9739-E2EF20F5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890AA-AFB4-E86F-B7B7-F18CDE96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69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11D7-3C06-8A3B-F388-EC7D2BE8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04059-75D5-2E7D-2C9F-9FA577870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3851-A45C-5FCB-4BF0-A9D3B671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4A28-A73B-73F7-924C-89368D32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E919C-0A40-C341-C40D-8708E333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04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7F1407-A50F-68AE-3A4B-2FEA87DDB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113E7-1490-C466-F23D-F73DDE5D0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367E2-019C-84FB-EDAC-C6C4F022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99E05-82A8-5D25-C290-54938EF9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B868-5536-0A12-71FA-1BBC99C7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91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6BD4-923B-661F-DC36-7541230E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4589B-3F62-13F9-8F09-9D5C58FA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6D8E2-4B40-4884-3DE7-80885299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08FEC-73CA-20D6-1F39-353716E7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074CF-A208-6C0D-8C18-CDB79862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89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2501-E99D-1FA3-0242-1C5700DE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3BA0-EF21-AD57-07AF-2DFDA8FC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50941-73C0-E287-3BB8-9E74C3F3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1EAAD-D81A-C402-E41F-4E6067CF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05D4-7221-0812-18FB-6176FC34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2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D5EA-519E-E08E-DC4B-7A29BB5D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2206-2C89-F3B8-2028-0F793B582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940CC-20B3-C027-A0F3-AAE4AC09C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2FCC7-FBD6-1676-9CB0-B95214A2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0B164-1F9E-3C2E-143D-11CD43B7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D709E-F897-A630-0E80-0D004ED6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83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4B76-7DB6-B489-37A1-22A2B2C0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C99BC-7161-FAB6-8463-88C20E646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F2D43-9DE4-1F54-92F9-773B3835A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26C3A-5849-AA43-0D8B-0B2279D98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1CAF5-8EA6-D88B-F399-6F951C5CE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06AAF-B425-797A-3B53-5CF52DD3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21945-0990-051B-AF0D-30BF50DC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514E9-4889-67A6-91D6-2BA4B94B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525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6B37-9F6D-8C78-0A27-4A4E54FE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6057C-50F8-F5D9-62D6-74264570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E547B-FD11-F931-2523-DB8222A7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FCD4A-03EF-75CF-C2A0-85041455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92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EC842-9F13-A165-7DF0-597FCC12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B738F-E6D3-3F70-BD9F-05B94841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B9E70-AF7D-1E0A-BBCC-594F4333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66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BAC4-1A16-CB33-EEF1-BDF6646D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E888-DB03-93E1-1B78-1762518F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FA551-AE43-030F-189E-378342705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53129-0563-8539-2A82-5A59F89E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93C61-D509-3D76-09B5-AA71C647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248BA-E171-2EC9-DA58-86A1403E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33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937C-ADDA-2F85-8B49-D07F5B53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A2739-EDDB-20CB-F264-D77709A62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4EB35-665E-EE1F-AAA8-0194D44EC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C823-37D5-0D0F-3BFE-809547F7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983B6-E4DF-A20C-57B6-E066A22D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4599A-B573-D68D-870A-CBF14239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70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1C26B-4FED-4D95-2436-02FA5E74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B9550-8672-43B4-F473-E173A668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B39B3-1381-C9EE-E3F6-F3F05AE64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CE0D4E-7B31-49DA-97FD-155B651F3642}" type="datetimeFigureOut">
              <a:rPr lang="en-CA" smtClean="0"/>
              <a:t>2025-03-09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CB24A-429D-28CD-002D-B2B69904F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0C732-0054-F9A8-C023-A39889948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BAE8D-355C-4F3E-9778-66C32ADAAD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63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dmothersadvocacy.org/ways-get-involv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ZlIGdHounQ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A7BD0-5DF7-6C80-E880-C71ECF3C2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en-CA" sz="6600" dirty="0">
                <a:solidFill>
                  <a:srgbClr val="FFFFFF"/>
                </a:solidFill>
                <a:latin typeface="Arial Nova" panose="020B0504020202020204" pitchFamily="34" charset="0"/>
              </a:rPr>
              <a:t>We </a:t>
            </a:r>
            <a:r>
              <a:rPr lang="en-CA" sz="6600" b="1" i="1" dirty="0">
                <a:solidFill>
                  <a:srgbClr val="FFFF99"/>
                </a:solidFill>
                <a:latin typeface="Arial Nova" panose="020B0504020202020204" pitchFamily="34" charset="0"/>
              </a:rPr>
              <a:t>can</a:t>
            </a:r>
            <a:r>
              <a:rPr lang="en-CA" sz="6600" dirty="0">
                <a:solidFill>
                  <a:srgbClr val="FFFFFF"/>
                </a:solidFill>
                <a:latin typeface="Arial Nova" panose="020B0504020202020204" pitchFamily="34" charset="0"/>
              </a:rPr>
              <a:t> end child hunger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of a person&#10;&#10;AI-generated content may be incorrect.">
            <a:extLst>
              <a:ext uri="{FF2B5EF4-FFF2-40B4-BE49-F238E27FC236}">
                <a16:creationId xmlns:a16="http://schemas.microsoft.com/office/drawing/2014/main" id="{7E3E43B7-24DE-C682-536F-9A79BF83A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02" y="3292544"/>
            <a:ext cx="10118598" cy="21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3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8FFF1-90BC-6A3D-5F2E-5B00B30E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can Canada do?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97E5-FBD6-916C-D8BB-24F9229DE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696066"/>
            <a:ext cx="4243589" cy="383656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Increase international assistance overall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Commit $750 M over 5 years to nutrition support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Scale up funding for emergency humanitarian response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Support nutrition counselling programs (esp. breastfeeding)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Invest in community and primary healthcare</a:t>
            </a:r>
          </a:p>
          <a:p>
            <a:pPr marL="80010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 Nova" panose="020B0504020202020204" pitchFamily="34" charset="0"/>
              </a:rPr>
              <a:t>to support maternal and child health</a:t>
            </a:r>
          </a:p>
          <a:p>
            <a:pPr marL="80010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 Nova" panose="020B0504020202020204" pitchFamily="34" charset="0"/>
              </a:rPr>
              <a:t>to increase vaccination coverage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Support access to healthy food, safe water, sanitation, and hygiene</a:t>
            </a:r>
          </a:p>
        </p:txBody>
      </p:sp>
      <p:pic>
        <p:nvPicPr>
          <p:cNvPr id="8" name="Picture Placeholder 7" descr="A person handing food to a child&#10;&#10;AI-generated content may be incorrect.">
            <a:extLst>
              <a:ext uri="{FF2B5EF4-FFF2-40B4-BE49-F238E27FC236}">
                <a16:creationId xmlns:a16="http://schemas.microsoft.com/office/drawing/2014/main" id="{DB01D7C6-66A0-E121-5108-59AC7096B2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51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DC035-CEE4-89FA-93C5-4F5BC85F86D2}"/>
              </a:ext>
            </a:extLst>
          </p:cNvPr>
          <p:cNvSpPr txBox="1"/>
          <p:nvPr/>
        </p:nvSpPr>
        <p:spPr>
          <a:xfrm>
            <a:off x="9766169" y="6495068"/>
            <a:ext cx="242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Michael Ali</a:t>
            </a:r>
          </a:p>
        </p:txBody>
      </p:sp>
    </p:spTree>
    <p:extLst>
      <p:ext uri="{BB962C8B-B14F-4D97-AF65-F5344CB8AC3E}">
        <p14:creationId xmlns:p14="http://schemas.microsoft.com/office/powerpoint/2010/main" val="111807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6FC88-D082-3043-E5B7-8DC7FFCC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What individuals can do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A5094-B86E-EDD6-BE44-9357CB28C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89203"/>
            <a:ext cx="4243589" cy="362158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In Canada, donate volunteer hours, food, $$ to food banks, school food programs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Donate to global development and humanitarian organizations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Learn more about the issue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Help build public awareness about child hunger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Advocate for policies, programs and investments to help end child hunger at home and abroad</a:t>
            </a:r>
          </a:p>
        </p:txBody>
      </p:sp>
      <p:pic>
        <p:nvPicPr>
          <p:cNvPr id="6" name="Picture Placeholder 5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EB70FC25-9FF0-E070-7507-6FB5273E4B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670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B3031A-C6BE-9891-60DB-307BD660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Together, we </a:t>
            </a: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end child hunger!</a:t>
            </a:r>
          </a:p>
        </p:txBody>
      </p:sp>
      <p:pic>
        <p:nvPicPr>
          <p:cNvPr id="17" name="Content Placeholder 16" descr="A logo of a person&#10;&#10;AI-generated content may be incorrect.">
            <a:extLst>
              <a:ext uri="{FF2B5EF4-FFF2-40B4-BE49-F238E27FC236}">
                <a16:creationId xmlns:a16="http://schemas.microsoft.com/office/drawing/2014/main" id="{BEE3415A-B8A3-7864-27E7-B1F863BC4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5" y="738847"/>
            <a:ext cx="9875259" cy="20984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9A2E75-1DC3-4DA2-A391-523EF41A08E1}"/>
              </a:ext>
            </a:extLst>
          </p:cNvPr>
          <p:cNvSpPr txBox="1"/>
          <p:nvPr/>
        </p:nvSpPr>
        <p:spPr>
          <a:xfrm>
            <a:off x="5630779" y="3884452"/>
            <a:ext cx="5723021" cy="2398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5"/>
              </a:spcAft>
            </a:pPr>
            <a:r>
              <a:rPr lang="en-US" sz="1600" dirty="0">
                <a:effectLst/>
                <a:latin typeface="Arial Nova" panose="020B0504020202020204" pitchFamily="34" charset="0"/>
              </a:rPr>
              <a:t>The Grandmothers Advocacy Network (GRAN) is a non-partisan network of volunteers working together across Canada to advocate at local, national and international levels. Our vision is a world where the human rights of older women, children, youth, and gender-diverse persons are recognized and protected, so that they can achieve their full potential.</a:t>
            </a:r>
            <a:r>
              <a:rPr lang="en-US" sz="1600" i="1" dirty="0">
                <a:effectLst/>
                <a:latin typeface="Arial Nova" panose="020B0504020202020204" pitchFamily="34" charset="0"/>
              </a:rPr>
              <a:t>  </a:t>
            </a:r>
            <a:endParaRPr lang="en-US" sz="1600" dirty="0">
              <a:effectLst/>
              <a:latin typeface="Arial Nova" panose="020B0504020202020204" pitchFamily="34" charset="0"/>
            </a:endParaRPr>
          </a:p>
          <a:p>
            <a:pPr>
              <a:lnSpc>
                <a:spcPct val="90000"/>
              </a:lnSpc>
              <a:spcAft>
                <a:spcPts val="5"/>
              </a:spcAft>
            </a:pPr>
            <a:r>
              <a:rPr lang="en-US" sz="1600" dirty="0">
                <a:effectLst/>
                <a:latin typeface="Arial Nova" panose="020B0504020202020204" pitchFamily="34" charset="0"/>
              </a:rPr>
              <a:t> 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Arial Nova" panose="020B0504020202020204" pitchFamily="34" charset="0"/>
              </a:rPr>
              <a:t>This year GRAN is focused on child hunger in our advocacy on the Right to Food. You can sign up at </a:t>
            </a:r>
            <a:r>
              <a:rPr lang="en-US" sz="1600" b="1" u="sng" dirty="0">
                <a:solidFill>
                  <a:srgbClr val="0070C0"/>
                </a:solidFill>
                <a:effectLst/>
                <a:latin typeface="Arial Nova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https://grandmothersadvocacy.org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 Nova" panose="020B0504020202020204" pitchFamily="34" charset="0"/>
              </a:rPr>
              <a:t> </a:t>
            </a:r>
            <a:r>
              <a:rPr lang="en-US" sz="1600" dirty="0">
                <a:latin typeface="Arial Nova" panose="020B0504020202020204" pitchFamily="34" charset="0"/>
              </a:rPr>
              <a:t>t</a:t>
            </a:r>
            <a:r>
              <a:rPr lang="en-US" sz="1600" dirty="0">
                <a:effectLst/>
                <a:latin typeface="Arial Nova" panose="020B0504020202020204" pitchFamily="34" charset="0"/>
              </a:rPr>
              <a:t>o receive email updates on upcoming learning events, advocacy actions, and news articles on child hunger. Let’s do this work together.</a:t>
            </a:r>
          </a:p>
        </p:txBody>
      </p:sp>
    </p:spTree>
    <p:extLst>
      <p:ext uri="{BB962C8B-B14F-4D97-AF65-F5344CB8AC3E}">
        <p14:creationId xmlns:p14="http://schemas.microsoft.com/office/powerpoint/2010/main" val="416208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to end child food poverty | UNICEF">
            <a:hlinkClick r:id="" action="ppaction://media"/>
            <a:extLst>
              <a:ext uri="{FF2B5EF4-FFF2-40B4-BE49-F238E27FC236}">
                <a16:creationId xmlns:a16="http://schemas.microsoft.com/office/drawing/2014/main" id="{C268F8FA-29A1-A591-9EBC-9EA559B24A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8"/>
            <a:ext cx="12192000" cy="68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7321A-C65F-36F8-5B02-C82AF1BC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How child hunger is different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D3FCFE-E0B1-E1B1-B7FB-C3EF2FBA7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Malnutrition is devastating for children, especially those under five – crucial developmental years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Affects cognitive development, growth, survival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Shows up as wasting, micronutrient deficiencies, and stunting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Weakens the immune system</a:t>
            </a:r>
          </a:p>
        </p:txBody>
      </p:sp>
      <p:pic>
        <p:nvPicPr>
          <p:cNvPr id="23" name="Content Placeholder 22" descr="A close-up of a baby eating&#10;&#10;AI-generated content may be incorrect.">
            <a:extLst>
              <a:ext uri="{FF2B5EF4-FFF2-40B4-BE49-F238E27FC236}">
                <a16:creationId xmlns:a16="http://schemas.microsoft.com/office/drawing/2014/main" id="{6CFA2A36-0F26-7B7E-1BBF-1FAEBDCC9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r="188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32AADA5-DC14-97ED-41A5-9C2339F09221}"/>
              </a:ext>
            </a:extLst>
          </p:cNvPr>
          <p:cNvSpPr txBox="1"/>
          <p:nvPr/>
        </p:nvSpPr>
        <p:spPr>
          <a:xfrm>
            <a:off x="8418137" y="6504495"/>
            <a:ext cx="377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Photo Credit: World Food Programme</a:t>
            </a:r>
          </a:p>
        </p:txBody>
      </p:sp>
    </p:spTree>
    <p:extLst>
      <p:ext uri="{BB962C8B-B14F-4D97-AF65-F5344CB8AC3E}">
        <p14:creationId xmlns:p14="http://schemas.microsoft.com/office/powerpoint/2010/main" val="286870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CF595-0A8D-9C64-F464-BE8D7CE5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Arial Nova" panose="020B0504020202020204" pitchFamily="34" charset="0"/>
              </a:rPr>
              <a:t>More than 1 million children are affected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FDC3C-894A-9D8A-DBD9-A6A714DEF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1 million children under 5 die of severe wasting yearly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146 million children suffer from stunting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2/3 of world’s children under 5  living in moderate/severe child food poverty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45% of deaths in children under 5 caused by malnutrition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Most severe in sub-Saharan Africa and south Asia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B09F55-EC9F-E30F-2F8C-42AD13BE1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r="1189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133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60A15-E5EF-EF49-C82A-CEBA3ECF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Arial Nova" panose="020B0504020202020204" pitchFamily="34" charset="0"/>
              </a:rPr>
              <a:t>More impacts of hunger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2F3F0-C5C6-569D-B857-08F6A70B0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Hungry children struggle to concentrate in class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And miss school due to sickness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Children are taken out of school to contribute to family income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Children may end up doing dangerous work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Many girls are forced into early marriage</a:t>
            </a:r>
          </a:p>
          <a:p>
            <a:pPr marL="57150"/>
            <a:endParaRPr lang="en-US" sz="1700" dirty="0"/>
          </a:p>
        </p:txBody>
      </p:sp>
      <p:pic>
        <p:nvPicPr>
          <p:cNvPr id="6" name="Picture Placeholder 5" descr="A group of children in a classroom&#10;&#10;AI-generated content may be incorrect.">
            <a:extLst>
              <a:ext uri="{FF2B5EF4-FFF2-40B4-BE49-F238E27FC236}">
                <a16:creationId xmlns:a16="http://schemas.microsoft.com/office/drawing/2014/main" id="{44219337-D1EA-8F7E-9845-00680AB927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B93A4-5FF1-B321-33E7-5FCB9A73D691}"/>
              </a:ext>
            </a:extLst>
          </p:cNvPr>
          <p:cNvSpPr txBox="1"/>
          <p:nvPr/>
        </p:nvSpPr>
        <p:spPr>
          <a:xfrm>
            <a:off x="9879291" y="6438507"/>
            <a:ext cx="2309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</a:t>
            </a:r>
            <a:r>
              <a:rPr lang="en-CA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Pixnio</a:t>
            </a:r>
            <a:endParaRPr lang="en-C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3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37782-E023-C4EF-0758-FA556DB4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Children in Canada also face chronic hunger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276AB-751E-F6F1-B189-4CB2E9040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>
                <a:latin typeface="Arial Nova" panose="020B0504020202020204" pitchFamily="34" charset="0"/>
              </a:rPr>
              <a:t>Chronic hunger in Canada is deep-rooted and persistent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>
                <a:latin typeface="Arial Nova" panose="020B0504020202020204" pitchFamily="34" charset="0"/>
              </a:rPr>
              <a:t>Main cause of hunger is poverty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>
                <a:latin typeface="Arial Nova" panose="020B0504020202020204" pitchFamily="34" charset="0"/>
              </a:rPr>
              <a:t>Poverty not a choice people make, but a reality they live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 dirty="0">
                <a:latin typeface="Arial Nova" panose="020B0504020202020204" pitchFamily="34" charset="0"/>
              </a:rPr>
              <a:t>Children, Indigenous peoples, new immigrants, single parents, people  with disabilities are most vulnerable to chronic hunger</a:t>
            </a:r>
          </a:p>
        </p:txBody>
      </p:sp>
      <p:pic>
        <p:nvPicPr>
          <p:cNvPr id="11" name="Content Placeholder 10" descr="A close-up of a young child&#10;&#10;AI-generated content may be incorrect.">
            <a:extLst>
              <a:ext uri="{FF2B5EF4-FFF2-40B4-BE49-F238E27FC236}">
                <a16:creationId xmlns:a16="http://schemas.microsoft.com/office/drawing/2014/main" id="{7B154920-CCA5-8B2A-3DDA-F47F269A2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r="225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8609A-4264-D5E7-5D8F-4C58AB815CD7}"/>
              </a:ext>
            </a:extLst>
          </p:cNvPr>
          <p:cNvSpPr txBox="1"/>
          <p:nvPr/>
        </p:nvSpPr>
        <p:spPr>
          <a:xfrm>
            <a:off x="9275975" y="6353666"/>
            <a:ext cx="280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change.org</a:t>
            </a:r>
          </a:p>
        </p:txBody>
      </p:sp>
    </p:spTree>
    <p:extLst>
      <p:ext uri="{BB962C8B-B14F-4D97-AF65-F5344CB8AC3E}">
        <p14:creationId xmlns:p14="http://schemas.microsoft.com/office/powerpoint/2010/main" val="117978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A2597-2BB8-2593-D056-4E7FC3E2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Access to nourishing food is every child’s human right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0DF2B-131A-644D-0EBF-7C40CCABE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Children don't just </a:t>
            </a:r>
            <a:r>
              <a:rPr lang="en-US" sz="2000" i="1" dirty="0">
                <a:latin typeface="Arial Nova" panose="020B0504020202020204" pitchFamily="34" charset="0"/>
              </a:rPr>
              <a:t>need</a:t>
            </a:r>
            <a:r>
              <a:rPr lang="en-US" sz="2000" dirty="0">
                <a:latin typeface="Arial Nova" panose="020B0504020202020204" pitchFamily="34" charset="0"/>
              </a:rPr>
              <a:t> food They have a </a:t>
            </a:r>
            <a:r>
              <a:rPr lang="en-US" sz="2000" u="sng" dirty="0">
                <a:latin typeface="Arial Nova" panose="020B0504020202020204" pitchFamily="34" charset="0"/>
              </a:rPr>
              <a:t>right</a:t>
            </a:r>
            <a:r>
              <a:rPr lang="en-US" sz="2000" dirty="0">
                <a:latin typeface="Arial Nova" panose="020B0504020202020204" pitchFamily="34" charset="0"/>
              </a:rPr>
              <a:t> to it</a:t>
            </a:r>
            <a:r>
              <a:rPr lang="en-US" sz="2000" b="1" dirty="0">
                <a:latin typeface="Arial Nova" panose="020B0504020202020204" pitchFamily="34" charset="0"/>
              </a:rPr>
              <a:t>     </a:t>
            </a:r>
            <a:endParaRPr lang="en-US" sz="2000" dirty="0">
              <a:latin typeface="Arial Nova" panose="020B0504020202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Hunger is preventable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Child deaths from malnutrition are preventable  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This is not just a hunger crisis but a failure of priorities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Content Placeholder 5" descr="A group of people raising their hands&#10;&#10;AI-generated content may be incorrect.">
            <a:extLst>
              <a:ext uri="{FF2B5EF4-FFF2-40B4-BE49-F238E27FC236}">
                <a16:creationId xmlns:a16="http://schemas.microsoft.com/office/drawing/2014/main" id="{29EE37C1-00A1-AB4B-45EC-11452AB40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6" r="186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00533B-2AED-3557-41EC-3DA363E9BEC9}"/>
              </a:ext>
            </a:extLst>
          </p:cNvPr>
          <p:cNvSpPr txBox="1"/>
          <p:nvPr/>
        </p:nvSpPr>
        <p:spPr>
          <a:xfrm>
            <a:off x="9254653" y="6296025"/>
            <a:ext cx="29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credit: humanrightscareers.com</a:t>
            </a:r>
          </a:p>
        </p:txBody>
      </p:sp>
    </p:spTree>
    <p:extLst>
      <p:ext uri="{BB962C8B-B14F-4D97-AF65-F5344CB8AC3E}">
        <p14:creationId xmlns:p14="http://schemas.microsoft.com/office/powerpoint/2010/main" val="72580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75938-9E03-BFEB-9700-F0EDB97C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What is driving child hunger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E41AA-40B3-07B5-2854-026B19D82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52060"/>
            <a:ext cx="4243589" cy="364873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7150"/>
            <a:r>
              <a:rPr lang="en-US" sz="2000" dirty="0">
                <a:latin typeface="Arial Nova" panose="020B0504020202020204" pitchFamily="34" charset="0"/>
              </a:rPr>
              <a:t>The world is experiencing an unprecedented hunger crisis, driven by: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Armed conflict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Poverty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Rising food costs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Continuing economic fallout from the pandemic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Gender inequality (women and girls eat last and least)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Climate change causing extreme weather events – droughts, flooding – impacting livestock, soil health, human health </a:t>
            </a:r>
          </a:p>
          <a:p>
            <a:pPr marL="1200150" lvl="2" indent="-2286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514350" lvl="1"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8" name="Picture Placeholder 7" descr="A group of people carrying plastic containers&#10;&#10;AI-generated content may be incorrect.">
            <a:extLst>
              <a:ext uri="{FF2B5EF4-FFF2-40B4-BE49-F238E27FC236}">
                <a16:creationId xmlns:a16="http://schemas.microsoft.com/office/drawing/2014/main" id="{30611C56-C92F-FB67-0802-0CF3C9DB85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 r="2856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A51CD3-34C1-0585-8327-8C9D82EA23BE}"/>
              </a:ext>
            </a:extLst>
          </p:cNvPr>
          <p:cNvSpPr txBox="1"/>
          <p:nvPr/>
        </p:nvSpPr>
        <p:spPr>
          <a:xfrm>
            <a:off x="9389098" y="6400800"/>
            <a:ext cx="267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issafrica.org</a:t>
            </a:r>
          </a:p>
        </p:txBody>
      </p:sp>
    </p:spTree>
    <p:extLst>
      <p:ext uri="{BB962C8B-B14F-4D97-AF65-F5344CB8AC3E}">
        <p14:creationId xmlns:p14="http://schemas.microsoft.com/office/powerpoint/2010/main" val="315996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62875-2DE0-9095-CA3D-918D6566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Child hunger is not just a food issue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2BF0D-108C-28BD-35EA-73B859E22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52061"/>
            <a:ext cx="4243589" cy="35644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000" dirty="0">
                <a:latin typeface="Arial Nova" panose="020B0504020202020204" pitchFamily="34" charset="0"/>
              </a:rPr>
              <a:t>Ending child hunger and malnutrition will require efforts in many areas: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health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water, sanitation and hygiene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gender 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poverty alleviation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sustainable agriculture and food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ova" panose="020B0504020202020204" pitchFamily="34" charset="0"/>
              </a:rPr>
              <a:t>climate adaptation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4A44BB-1E93-7ED8-216A-E3560FB42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11970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547634-5871-8573-4DEC-011E86F853A0}"/>
              </a:ext>
            </a:extLst>
          </p:cNvPr>
          <p:cNvSpPr txBox="1"/>
          <p:nvPr/>
        </p:nvSpPr>
        <p:spPr>
          <a:xfrm>
            <a:off x="9021452" y="6444149"/>
            <a:ext cx="307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UNICEF</a:t>
            </a:r>
          </a:p>
        </p:txBody>
      </p:sp>
    </p:spTree>
    <p:extLst>
      <p:ext uri="{BB962C8B-B14F-4D97-AF65-F5344CB8AC3E}">
        <p14:creationId xmlns:p14="http://schemas.microsoft.com/office/powerpoint/2010/main" val="120952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1113</Words>
  <Application>Microsoft Office PowerPoint</Application>
  <PresentationFormat>Widescreen</PresentationFormat>
  <Paragraphs>121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Arial Nova</vt:lpstr>
      <vt:lpstr>Courier New</vt:lpstr>
      <vt:lpstr>Office Theme</vt:lpstr>
      <vt:lpstr>We can end child hunger</vt:lpstr>
      <vt:lpstr>PowerPoint Presentation</vt:lpstr>
      <vt:lpstr>How child hunger is different</vt:lpstr>
      <vt:lpstr>More than 1 million children are affected</vt:lpstr>
      <vt:lpstr>More impacts of hunger</vt:lpstr>
      <vt:lpstr>Children in Canada also face chronic hunger</vt:lpstr>
      <vt:lpstr>Access to nourishing food is every child’s human right</vt:lpstr>
      <vt:lpstr>What is driving child hunger </vt:lpstr>
      <vt:lpstr>Child hunger is not just a food issue</vt:lpstr>
      <vt:lpstr>What can Canada do?</vt:lpstr>
      <vt:lpstr>What individuals can do</vt:lpstr>
      <vt:lpstr>Together, we can end child hunger!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 Dolan</dc:creator>
  <cp:lastModifiedBy>Ruth Buckinger</cp:lastModifiedBy>
  <cp:revision>64</cp:revision>
  <cp:lastPrinted>2025-02-18T18:57:34Z</cp:lastPrinted>
  <dcterms:created xsi:type="dcterms:W3CDTF">2025-02-17T16:00:41Z</dcterms:created>
  <dcterms:modified xsi:type="dcterms:W3CDTF">2025-03-09T18:24:44Z</dcterms:modified>
</cp:coreProperties>
</file>