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026AD-F005-4891-8787-A10CE34BD9B9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9950" y="1257300"/>
            <a:ext cx="603250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7754C-B0D3-4AED-ACA0-63DE53888BA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874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2B6EAEB-2DBF-40DB-9566-1960E4BE25A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9DCEDF4-E896-4FCB-AA0C-08E8F91D3D1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6690A5E-9359-4633-A987-1961E8202EF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6A2619E-6234-4763-AFC6-12CADFCD24E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1C218A1-48E6-4FA3-8FEF-2A1A27781347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DF5455E5-D9B9-4CA3-BC0D-599B834FE888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EB8839BC-3C16-4E4B-98E3-173DF1B2E135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560D40C-D156-4E0B-821D-441E5C7A5D1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4216230-3E8C-4DA2-8DE4-351DDCB0F76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BE71BDA-D08A-4F08-8B2B-FAA52C389572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A648C4C7-A600-4E88-90C8-6A9D21E78506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E74ADD-19A1-49ED-AA91-609270FAE568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D2AC457-715B-4185-B1A2-B7FB47C1A0C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FBF7EDD-D5E7-4FAB-BDC3-039DC8C691E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4A944A8-00E9-4E75-8EBD-A99443875B0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5A0405D-41AF-4183-BD43-7B57DE569DC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F64AA6B9-E129-4F4C-83EB-0A22B226069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B047BE6-5287-45BE-A82D-9B8A891CCCF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D5ED538-676A-47DD-88A8-19B6414E03CF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FDB8C2-2961-45B5-903C-9C6C1AD35FA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CA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8AC2B3D-E394-429B-B37A-0FF8D063E1C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2B6EF61-7248-44BC-8A2F-E36D67428AB7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57813C8-EFBD-451E-8367-871CD414A76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4B977A-7F30-4A3C-B38A-15176B2B19F2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endParaRPr lang="en-C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n-C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CA" sz="1400" b="0" strike="noStrike" spc="-1">
                <a:solidFill>
                  <a:srgbClr val="000000"/>
                </a:solidFill>
                <a:latin typeface="Times New Roman"/>
              </a:rP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285F40A-376C-4AE3-9B08-E8EF279ED2A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C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endParaRPr lang="en-C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n-CA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CA" sz="1400" b="0" strike="noStrike" spc="-1">
                <a:solidFill>
                  <a:srgbClr val="000000"/>
                </a:solidFill>
                <a:latin typeface="Times New Roman"/>
              </a:rPr>
              <a:t>Footer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71BF511-E0E7-407E-92D2-3AC0F2165EF8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CA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grandmothersadvocacy.org" TargetMode="External"/><Relationship Id="rId2" Type="http://schemas.openxmlformats.org/officeDocument/2006/relationships/hyperlink" Target="https://grandmothersadvocac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lastname.c1@parl.gc.ca" TargetMode="External"/><Relationship Id="rId2" Type="http://schemas.openxmlformats.org/officeDocument/2006/relationships/hyperlink" Target="mailto:Firstname.lastname@parl.gc.ca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dmothersadvocacy.org/" TargetMode="External"/><Relationship Id="rId2" Type="http://schemas.openxmlformats.org/officeDocument/2006/relationships/hyperlink" Target="mailto:info@grandmothersadvocacy.or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523880" y="1774837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 algn="ctr">
              <a:lnSpc>
                <a:spcPct val="90000"/>
              </a:lnSpc>
              <a:buNone/>
            </a:pPr>
            <a:br>
              <a:rPr lang="en-US" sz="6000" b="0" strike="noStrike" spc="-1" dirty="0">
                <a:solidFill>
                  <a:srgbClr val="000000"/>
                </a:solidFill>
                <a:latin typeface="Calibri Light"/>
                <a:ea typeface="Calibri Light"/>
              </a:rPr>
            </a:br>
            <a:br>
              <a:rPr lang="en-US" sz="6000" b="0" strike="noStrike" spc="-1" dirty="0">
                <a:solidFill>
                  <a:srgbClr val="000000"/>
                </a:solidFill>
                <a:latin typeface="Calibri Light"/>
                <a:ea typeface="Calibri Light"/>
              </a:rPr>
            </a:br>
            <a:br>
              <a:rPr lang="en-US" sz="6000" b="0" strike="noStrike" spc="-1" dirty="0">
                <a:solidFill>
                  <a:srgbClr val="000000"/>
                </a:solidFill>
                <a:latin typeface="Calibri Light"/>
                <a:ea typeface="Calibri Light"/>
              </a:rPr>
            </a:br>
            <a:br>
              <a:rPr lang="en-US" sz="6000" b="0" strike="noStrike" spc="-1" dirty="0">
                <a:solidFill>
                  <a:srgbClr val="000000"/>
                </a:solidFill>
                <a:latin typeface="Calibri Light"/>
                <a:ea typeface="Calibri Light"/>
              </a:rPr>
            </a:br>
            <a:r>
              <a:rPr lang="en-US" sz="6000" b="1" strike="noStrike" spc="-1" dirty="0">
                <a:solidFill>
                  <a:srgbClr val="C00000"/>
                </a:solidFill>
                <a:latin typeface="Calibri Light"/>
                <a:ea typeface="Calibri Light"/>
              </a:rPr>
              <a:t>Visiting Your MP</a:t>
            </a:r>
            <a:br>
              <a:rPr sz="6000" dirty="0"/>
            </a:br>
            <a:endParaRPr lang="en-US" sz="6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1523880" y="3818977"/>
            <a:ext cx="9143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 algn="ctr">
              <a:buNone/>
            </a:pPr>
            <a:r>
              <a:rPr lang="en-CA" sz="2400" spc="-1" dirty="0">
                <a:solidFill>
                  <a:srgbClr val="000000"/>
                </a:solidFill>
                <a:latin typeface="Calibri"/>
              </a:rPr>
              <a:t>Learning Event May 25, 2023</a:t>
            </a:r>
          </a:p>
          <a:p>
            <a:pPr indent="0" algn="ctr">
              <a:buNone/>
            </a:pPr>
            <a:endParaRPr lang="en-CA" sz="2400" spc="-1" dirty="0">
              <a:solidFill>
                <a:srgbClr val="000000"/>
              </a:solidFill>
              <a:latin typeface="Calibri"/>
            </a:endParaRPr>
          </a:p>
          <a:p>
            <a:pPr indent="0" algn="ctr">
              <a:buNone/>
            </a:pPr>
            <a:endParaRPr lang="en-CA" sz="2400" spc="-1" dirty="0">
              <a:solidFill>
                <a:srgbClr val="000000"/>
              </a:solidFill>
              <a:latin typeface="Calibri"/>
            </a:endParaRPr>
          </a:p>
          <a:p>
            <a:pPr indent="0" algn="ctr">
              <a:buNone/>
            </a:pPr>
            <a:r>
              <a:rPr lang="en-CA" sz="2400" spc="-1" dirty="0">
                <a:solidFill>
                  <a:srgbClr val="000000"/>
                </a:solidFill>
                <a:latin typeface="Calibri"/>
                <a:hlinkClick r:id="rId2"/>
              </a:rPr>
              <a:t>https://grandmothersadvocacy.org/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indent="0" algn="ctr">
              <a:buNone/>
            </a:pPr>
            <a:r>
              <a:rPr lang="en-CA" sz="2400" spc="-1" dirty="0">
                <a:solidFill>
                  <a:srgbClr val="000000"/>
                </a:solidFill>
                <a:latin typeface="Calibri"/>
                <a:hlinkClick r:id="rId3"/>
              </a:rPr>
              <a:t>info@grandmothersadvocacy.org</a:t>
            </a:r>
            <a:r>
              <a:rPr lang="en-CA" sz="2400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indent="0" algn="ctr">
              <a:buNone/>
            </a:pPr>
            <a:endParaRPr lang="en-CA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2" name="Picture 1" descr="Image preview">
            <a:extLst>
              <a:ext uri="{FF2B5EF4-FFF2-40B4-BE49-F238E27FC236}">
                <a16:creationId xmlns:a16="http://schemas.microsoft.com/office/drawing/2014/main" id="{E60500B6-3714-6723-90A0-36F2F5E00E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759" y="113123"/>
            <a:ext cx="7529882" cy="21870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400" b="1" strike="noStrike" spc="-1" dirty="0">
                <a:solidFill>
                  <a:srgbClr val="C00000"/>
                </a:solidFill>
                <a:latin typeface="Calibri Light"/>
                <a:ea typeface="Calibri Light"/>
              </a:rPr>
              <a:t>Before the Visit</a:t>
            </a:r>
            <a:endParaRPr lang="en-US" sz="4400" b="1" strike="noStrike" spc="-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Do some research on your MP by checking their parliamentary website, and their Facebook and Twitter accounts.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Know if they hold any official titles or fill official roles such as Parliamentary Secretary. 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Know which committees they sit on.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Explore their most recent work in the current session of Parliament. (Their interventions in the Chamber and in committee are posted on their parliamentary website.)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Check out any newsletters they send to constituents.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457200" indent="0">
              <a:lnSpc>
                <a:spcPct val="90000"/>
              </a:lnSpc>
              <a:spcBef>
                <a:spcPts val="499"/>
              </a:spcBef>
              <a:buNone/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400" b="1" strike="noStrike" spc="-1" dirty="0">
                <a:solidFill>
                  <a:srgbClr val="C00000"/>
                </a:solidFill>
                <a:latin typeface="Calibri Light"/>
              </a:rPr>
              <a:t>Before the Visit </a:t>
            </a:r>
            <a:r>
              <a:rPr lang="en-US" sz="2800" spc="-1" dirty="0">
                <a:solidFill>
                  <a:srgbClr val="000000"/>
                </a:solidFill>
                <a:latin typeface="Calibri Light"/>
              </a:rPr>
              <a:t>c</a:t>
            </a:r>
            <a:r>
              <a:rPr lang="en-US" sz="2800" b="0" strike="noStrike" spc="-1" dirty="0">
                <a:solidFill>
                  <a:srgbClr val="000000"/>
                </a:solidFill>
                <a:latin typeface="Calibri Light"/>
              </a:rPr>
              <a:t>ontinued...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457200" lvl="1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</a:rPr>
              <a:t>Do some research on the issue.</a:t>
            </a:r>
            <a:r>
              <a:rPr lang="en-US" sz="2200" b="0" strike="noStrike" spc="-1" dirty="0">
                <a:solidFill>
                  <a:srgbClr val="000000"/>
                </a:solidFill>
                <a:latin typeface="Calibri"/>
              </a:rPr>
              <a:t> </a:t>
            </a:r>
          </a:p>
          <a:p>
            <a:pPr marL="914400" lvl="2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Be ready to explain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 briefly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who GRAN is and what we do. </a:t>
            </a:r>
          </a:p>
          <a:p>
            <a:pPr marL="914400" lvl="2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Review recent GRAN </a:t>
            </a:r>
            <a:r>
              <a:rPr lang="en-US" sz="2400" b="0" i="1" strike="noStrike" spc="-1" dirty="0">
                <a:solidFill>
                  <a:srgbClr val="000000"/>
                </a:solidFill>
                <a:latin typeface="Calibri"/>
              </a:rPr>
              <a:t>Updates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. </a:t>
            </a:r>
          </a:p>
          <a:p>
            <a:pPr marL="914400" lvl="2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Check out the GRAN website for campaign backgrounders and other relevant information.</a:t>
            </a:r>
          </a:p>
          <a:p>
            <a:pPr marL="914400" lvl="2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Check websites of our partners for more information.</a:t>
            </a:r>
          </a:p>
          <a:p>
            <a:pPr marL="914400" lvl="2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Ask another GRAN or a member of a like-minded CSO, preferably also from </a:t>
            </a:r>
            <a:r>
              <a:rPr lang="en-US" sz="2400" spc="-1" dirty="0">
                <a:solidFill>
                  <a:srgbClr val="000000"/>
                </a:solidFill>
                <a:latin typeface="Calibri"/>
              </a:rPr>
              <a:t>your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 riding, to accompany you. </a:t>
            </a:r>
          </a:p>
          <a:p>
            <a:pPr marL="914400" lvl="2" indent="-4572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Decide who is going to do what. </a:t>
            </a: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400" b="1" strike="noStrike" spc="-1" dirty="0">
                <a:solidFill>
                  <a:srgbClr val="C00000"/>
                </a:solidFill>
                <a:latin typeface="Calibri Light"/>
                <a:ea typeface="Calibri Light"/>
              </a:rPr>
              <a:t>Before the Visit </a:t>
            </a:r>
            <a:r>
              <a:rPr lang="en-US" sz="2800" b="0" strike="noStrike" spc="-1" dirty="0">
                <a:solidFill>
                  <a:srgbClr val="000000"/>
                </a:solidFill>
                <a:latin typeface="Calibri Light"/>
                <a:ea typeface="Calibri Light"/>
              </a:rPr>
              <a:t>continued…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lnSpcReduction="10000"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Request the </a:t>
            </a:r>
            <a:r>
              <a:rPr lang="en-US" b="1" spc="-1" dirty="0">
                <a:solidFill>
                  <a:srgbClr val="000000"/>
                </a:solidFill>
                <a:latin typeface="Calibri"/>
                <a:ea typeface="Calibri"/>
              </a:rPr>
              <a:t>m</a:t>
            </a: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eeting. 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ts val="49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Send an email to the main MP account and cc the constituency assistant account:</a:t>
            </a: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  <a:hlinkClick r:id="rId2"/>
              </a:rPr>
              <a:t>Firstname.lastname@parl.gc.ca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 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  <a:hlinkClick r:id="rId3"/>
              </a:rPr>
              <a:t>Firstname.lastname.c1@parl.gc.ca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 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If you are writing to a cabinet minister, use the departmental email address.</a:t>
            </a:r>
          </a:p>
          <a:p>
            <a:pPr lvl="1">
              <a:spcBef>
                <a:spcPts val="49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Ask for a meeting to introduce yourself if you’ve not yet met your MP and say what you want to meet about.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lvl="1">
              <a:spcBef>
                <a:spcPts val="49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Include your residential address and postal code.</a:t>
            </a:r>
          </a:p>
          <a:p>
            <a:pPr lvl="1">
              <a:spcBef>
                <a:spcPts val="499"/>
              </a:spcBef>
              <a:buClr>
                <a:srgbClr val="000000"/>
              </a:buClr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Once the meeting is set, confirm with the office staff how much time you will have for the visit.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400" b="1" strike="noStrike" spc="-1" dirty="0">
                <a:solidFill>
                  <a:srgbClr val="C00000"/>
                </a:solidFill>
                <a:latin typeface="Calibri Light"/>
                <a:ea typeface="Calibri Light"/>
              </a:rPr>
              <a:t>The Visit</a:t>
            </a:r>
            <a:r>
              <a:rPr lang="en-US" sz="4400" b="1" spc="-1" dirty="0">
                <a:solidFill>
                  <a:srgbClr val="C00000"/>
                </a:solidFill>
                <a:latin typeface="Calibri Light"/>
                <a:ea typeface="Calibri Light"/>
              </a:rPr>
              <a:t>: </a:t>
            </a:r>
            <a:r>
              <a:rPr lang="en-US" sz="4000" b="1" strike="noStrike" spc="-1" dirty="0">
                <a:latin typeface="Calibri Light"/>
                <a:ea typeface="Calibri Light"/>
              </a:rPr>
              <a:t>1/3 - 1/3 - 1/3</a:t>
            </a:r>
            <a:endParaRPr lang="en-US" sz="4400" b="1" strike="noStrike" spc="-1" dirty="0"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First 10 Minutes – The Issue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Hook into the issue with a clear and concise message. 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Tell why the message is important to you and to GRAN. 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Tell a story. 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Do not overwhelm the MP with data</a:t>
            </a:r>
            <a:r>
              <a:rPr lang="en-US" spc="-1" dirty="0">
                <a:solidFill>
                  <a:srgbClr val="000000"/>
                </a:solidFill>
                <a:latin typeface="Calibri"/>
                <a:ea typeface="Calibri"/>
              </a:rPr>
              <a:t>. Tell them you will provide an information sheet that they can read later.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400" b="1" strike="noStrike" spc="-1" dirty="0">
                <a:solidFill>
                  <a:srgbClr val="C00000"/>
                </a:solidFill>
                <a:latin typeface="Calibri Light"/>
                <a:ea typeface="Calibri Light"/>
              </a:rPr>
              <a:t>The Visit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 Light"/>
                <a:ea typeface="Calibri Light"/>
              </a:rPr>
              <a:t>continued…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Second 10 minutes – Engage the MP in Conversation 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Be prepared with a set of questions to ask the MP.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Give the MP time for questions and clarifications. 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Try to connect to MP’s issues and concerns. 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  <a:p>
            <a:pPr marL="685800" lvl="1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Stay calm. </a:t>
            </a:r>
            <a:endParaRPr lang="en-US" sz="24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400" b="1" strike="noStrike" spc="-1" dirty="0">
                <a:solidFill>
                  <a:srgbClr val="C00000"/>
                </a:solidFill>
                <a:latin typeface="Calibri Light"/>
                <a:ea typeface="Calibri Light"/>
              </a:rPr>
              <a:t>The Visit </a:t>
            </a:r>
            <a:r>
              <a:rPr lang="en-US" sz="2800" spc="-1" dirty="0">
                <a:solidFill>
                  <a:srgbClr val="000000"/>
                </a:solidFill>
                <a:latin typeface="Calibri Light"/>
                <a:ea typeface="Calibri Light"/>
              </a:rPr>
              <a:t>continued…</a:t>
            </a: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Final 10 minutes - The Ask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 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The “ask” could be for a letter to be written to another MP, for a member statement in the House, or for support of a Bill coming before the House. 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How can we move forward and work together on this issue?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Summarize what you’ve heard the MP is going to do.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Thank the MP for listening to your concerns and, if appropriate, for the actions they have agreed to take.</a:t>
            </a: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pc="-1" dirty="0">
                <a:solidFill>
                  <a:srgbClr val="000000"/>
                </a:solidFill>
                <a:latin typeface="Calibri"/>
                <a:ea typeface="Calibri"/>
              </a:rPr>
              <a:t>Remember to give your MP the GRAN info sheet before you leave.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sz="4000" b="1" strike="noStrike" spc="-1" dirty="0">
                <a:solidFill>
                  <a:srgbClr val="C00000"/>
                </a:solidFill>
                <a:latin typeface="Calibri Light"/>
                <a:ea typeface="Calibri Light"/>
              </a:rPr>
              <a:t>After the Visit</a:t>
            </a:r>
            <a:endParaRPr lang="en-US" sz="4000" b="1" strike="noStrike" spc="-1" dirty="0">
              <a:solidFill>
                <a:srgbClr val="C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Congratulate yourself! 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Write a thank you note to your MP summarizing outcome of meeting.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Notify GRAN at 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  <a:hlinkClick r:id="rId2"/>
              </a:rPr>
              <a:t>info@grandmothersadvocacy.org</a:t>
            </a: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and also your regional leader. </a:t>
            </a: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Follow your MP on twitter. </a:t>
            </a: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en-US" sz="2000" b="0" strike="noStrike" spc="-1" dirty="0">
              <a:solidFill>
                <a:srgbClr val="000000"/>
              </a:solidFill>
              <a:latin typeface="Calibri"/>
              <a:hlinkClick r:id="rId3"/>
            </a:endParaRPr>
          </a:p>
          <a:p>
            <a:pPr marL="0" indent="0" algn="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endParaRPr lang="en-US" sz="2000" spc="-1" dirty="0">
              <a:solidFill>
                <a:srgbClr val="000000"/>
              </a:solidFill>
              <a:latin typeface="Calibri"/>
              <a:hlinkClick r:id="rId2"/>
            </a:endParaRPr>
          </a:p>
          <a:p>
            <a:pPr marL="0" indent="0" algn="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hlinkClick r:id="rId3"/>
              </a:rPr>
              <a:t>https://grandmothersadvocacy.org/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0" indent="0" algn="r">
              <a:spcBef>
                <a:spcPts val="1001"/>
              </a:spcBef>
              <a:buClr>
                <a:srgbClr val="000000"/>
              </a:buClr>
              <a:buNone/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  <a:hlinkClick r:id="rId2"/>
              </a:rPr>
              <a:t>info@grandmothersadvocacy.org</a:t>
            </a: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  <a:p>
            <a:pPr marL="0" indent="0" algn="r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None/>
            </a:pPr>
            <a:r>
              <a:rPr lang="en-US" sz="1600" spc="-1" dirty="0">
                <a:solidFill>
                  <a:srgbClr val="000000"/>
                </a:solidFill>
                <a:latin typeface="Calibri"/>
              </a:rPr>
              <a:t>May 2023</a:t>
            </a:r>
            <a:endParaRPr lang="en-US" sz="1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117FB0A-C714-7B12-0E9D-45C3600D35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700" y="4779380"/>
            <a:ext cx="1434731" cy="1397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563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    Visiting Your MP </vt:lpstr>
      <vt:lpstr>Before the Visit</vt:lpstr>
      <vt:lpstr>Before the Visit continued...</vt:lpstr>
      <vt:lpstr>Before the Visit continued…</vt:lpstr>
      <vt:lpstr>The Visit: 1/3 - 1/3 - 1/3</vt:lpstr>
      <vt:lpstr>The Visit continued…</vt:lpstr>
      <vt:lpstr>The Visit continued…</vt:lpstr>
      <vt:lpstr>After the Visit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User</dc:creator>
  <dc:description/>
  <cp:lastModifiedBy>Ruth Buckinger</cp:lastModifiedBy>
  <cp:revision>252</cp:revision>
  <dcterms:created xsi:type="dcterms:W3CDTF">2023-05-03T14:38:55Z</dcterms:created>
  <dcterms:modified xsi:type="dcterms:W3CDTF">2023-05-24T20:51:47Z</dcterms:modified>
  <dc:language>en-CA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8</vt:i4>
  </property>
</Properties>
</file>